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4" r:id="rId1"/>
  </p:sldMasterIdLst>
  <p:sldIdLst>
    <p:sldId id="257" r:id="rId2"/>
    <p:sldId id="275" r:id="rId3"/>
    <p:sldId id="259" r:id="rId4"/>
    <p:sldId id="260" r:id="rId5"/>
    <p:sldId id="261" r:id="rId6"/>
    <p:sldId id="272" r:id="rId7"/>
    <p:sldId id="273" r:id="rId8"/>
    <p:sldId id="274" r:id="rId9"/>
    <p:sldId id="276" r:id="rId10"/>
    <p:sldId id="277" r:id="rId11"/>
    <p:sldId id="279" r:id="rId12"/>
    <p:sldId id="280" r:id="rId13"/>
    <p:sldId id="281" r:id="rId14"/>
    <p:sldId id="278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82" r:id="rId25"/>
    <p:sldId id="284" r:id="rId26"/>
    <p:sldId id="285" r:id="rId27"/>
    <p:sldId id="286" r:id="rId28"/>
    <p:sldId id="287" r:id="rId29"/>
    <p:sldId id="288" r:id="rId30"/>
    <p:sldId id="289" r:id="rId31"/>
    <p:sldId id="290" r:id="rId32"/>
    <p:sldId id="291" r:id="rId33"/>
    <p:sldId id="292" r:id="rId34"/>
    <p:sldId id="293" r:id="rId35"/>
    <p:sldId id="294" r:id="rId36"/>
    <p:sldId id="295" r:id="rId37"/>
    <p:sldId id="296" r:id="rId38"/>
    <p:sldId id="297" r:id="rId39"/>
    <p:sldId id="298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F9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54"/>
  </p:normalViewPr>
  <p:slideViewPr>
    <p:cSldViewPr snapToGrid="0" snapToObjects="1" showGuides="1">
      <p:cViewPr varScale="1">
        <p:scale>
          <a:sx n="93" d="100"/>
          <a:sy n="93" d="100"/>
        </p:scale>
        <p:origin x="208" y="44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presProps" Target="presProps.xml"/><Relationship Id="rId42" Type="http://schemas.openxmlformats.org/officeDocument/2006/relationships/viewProps" Target="viewProps.xml"/><Relationship Id="rId43" Type="http://schemas.openxmlformats.org/officeDocument/2006/relationships/theme" Target="theme/theme1.xml"/><Relationship Id="rId4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694902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 sz="3400" b="0" i="0" baseline="0">
                <a:solidFill>
                  <a:srgbClr val="464646"/>
                </a:solidFill>
                <a:latin typeface="Karla" charset="0"/>
                <a:ea typeface="Karla" charset="0"/>
                <a:cs typeface="Karla" charset="0"/>
              </a:defRPr>
            </a:lvl1pPr>
          </a:lstStyle>
          <a:p>
            <a:r>
              <a:rPr lang="en-US" dirty="0"/>
              <a:t>Lecture #: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02DDA-B156-5843-B6E5-FC7C7E1E8C68}" type="datetimeFigureOut">
              <a:rPr lang="en-US" smtClean="0"/>
              <a:t>6/26/18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FF11544F-19CE-AD4B-9577-F94DA30C85C1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082800" y="2958528"/>
            <a:ext cx="8026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Karla" charset="0"/>
                <a:ea typeface="Karla" charset="0"/>
                <a:cs typeface="Karla" charset="0"/>
              </a:rPr>
              <a:t>S-109A Introduction to Data Science</a:t>
            </a:r>
            <a:endParaRPr lang="en-US" sz="2400" b="0" i="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pPr algn="ctr"/>
            <a:r>
              <a:rPr 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 Protopapas and Kevin Rader</a:t>
            </a:r>
          </a:p>
        </p:txBody>
      </p:sp>
      <p:grpSp>
        <p:nvGrpSpPr>
          <p:cNvPr id="12" name="Group 11"/>
          <p:cNvGrpSpPr>
            <a:grpSpLocks noChangeAspect="1"/>
          </p:cNvGrpSpPr>
          <p:nvPr/>
        </p:nvGrpSpPr>
        <p:grpSpPr>
          <a:xfrm>
            <a:off x="4475134" y="4428549"/>
            <a:ext cx="3154320" cy="1764795"/>
            <a:chOff x="3383860" y="4092499"/>
            <a:chExt cx="1774304" cy="1102997"/>
          </a:xfrm>
        </p:grpSpPr>
        <p:pic>
          <p:nvPicPr>
            <p:cNvPr id="13" name="Picture 12" descr="iacs.png"/>
            <p:cNvPicPr>
              <a:picLocks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3860" y="4092501"/>
              <a:ext cx="874886" cy="1102995"/>
            </a:xfrm>
            <a:prstGeom prst="rect">
              <a:avLst/>
            </a:prstGeom>
          </p:spPr>
        </p:pic>
        <p:pic>
          <p:nvPicPr>
            <p:cNvPr id="14" name="Picture 13" descr="harvard.png"/>
            <p:cNvPicPr>
              <a:picLocks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3769" y="4092499"/>
              <a:ext cx="874395" cy="1102995"/>
            </a:xfrm>
            <a:prstGeom prst="rect">
              <a:avLst/>
            </a:prstGeom>
          </p:spPr>
        </p:pic>
      </p:grpSp>
    </p:spTree>
    <p:extLst/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182" indent="0">
              <a:buNone/>
              <a:defRPr sz="2800"/>
            </a:lvl2pPr>
            <a:lvl3pPr marL="914364" indent="0">
              <a:buNone/>
              <a:defRPr sz="2400"/>
            </a:lvl3pPr>
            <a:lvl4pPr marL="1371545" indent="0">
              <a:buNone/>
              <a:defRPr sz="2000"/>
            </a:lvl4pPr>
            <a:lvl5pPr marL="1828727" indent="0">
              <a:buNone/>
              <a:defRPr sz="2000"/>
            </a:lvl5pPr>
            <a:lvl6pPr marL="2285909" indent="0">
              <a:buNone/>
              <a:defRPr sz="2000"/>
            </a:lvl6pPr>
            <a:lvl7pPr marL="2743091" indent="0">
              <a:buNone/>
              <a:defRPr sz="2000"/>
            </a:lvl7pPr>
            <a:lvl8pPr marL="3200272" indent="0">
              <a:buNone/>
              <a:defRPr sz="2000"/>
            </a:lvl8pPr>
            <a:lvl9pPr marL="3657454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82" indent="0">
              <a:buNone/>
              <a:defRPr sz="1200"/>
            </a:lvl2pPr>
            <a:lvl3pPr marL="914364" indent="0">
              <a:buNone/>
              <a:defRPr sz="1000"/>
            </a:lvl3pPr>
            <a:lvl4pPr marL="1371545" indent="0">
              <a:buNone/>
              <a:defRPr sz="900"/>
            </a:lvl4pPr>
            <a:lvl5pPr marL="1828727" indent="0">
              <a:buNone/>
              <a:defRPr sz="900"/>
            </a:lvl5pPr>
            <a:lvl6pPr marL="2285909" indent="0">
              <a:buNone/>
              <a:defRPr sz="900"/>
            </a:lvl6pPr>
            <a:lvl7pPr marL="2743091" indent="0">
              <a:buNone/>
              <a:defRPr sz="900"/>
            </a:lvl7pPr>
            <a:lvl8pPr marL="3200272" indent="0">
              <a:buNone/>
              <a:defRPr sz="900"/>
            </a:lvl8pPr>
            <a:lvl9pPr marL="3657454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02DDA-B156-5843-B6E5-FC7C7E1E8C68}" type="datetimeFigureOut">
              <a:rPr lang="en-US" smtClean="0"/>
              <a:t>6/26/18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1544F-19CE-AD4B-9577-F94DA30C85C1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596482"/>
            <a:ext cx="10972800" cy="211114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02DDA-B156-5843-B6E5-FC7C7E1E8C68}" type="datetimeFigureOut">
              <a:rPr lang="en-US" smtClean="0"/>
              <a:t>6/26/18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1544F-19CE-AD4B-9577-F94DA30C85C1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02DDA-B156-5843-B6E5-FC7C7E1E8C68}" type="datetimeFigureOut">
              <a:rPr lang="en-US" smtClean="0"/>
              <a:t>6/26/18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1544F-19CE-AD4B-9577-F94DA30C85C1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>
                <a:solidFill>
                  <a:srgbClr val="46464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FF11544F-19CE-AD4B-9577-F94DA30C85C1}" type="slidenum">
              <a:rPr lang="en-US" smtClean="0"/>
              <a:t>‹#›</a:t>
            </a:fld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7" name="Picture 6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8" name="Picture 7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cxnSp>
        <p:nvCxnSpPr>
          <p:cNvPr id="10" name="Straight Connector 9"/>
          <p:cNvCxnSpPr/>
          <p:nvPr/>
        </p:nvCxnSpPr>
        <p:spPr>
          <a:xfrm>
            <a:off x="0" y="789856"/>
            <a:ext cx="12192000" cy="0"/>
          </a:xfrm>
          <a:prstGeom prst="line">
            <a:avLst/>
          </a:prstGeom>
          <a:ln w="9525" cmpd="sng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257800" y="6400800"/>
            <a:ext cx="171713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S109A, Protopapas, Rader</a:t>
            </a:r>
          </a:p>
        </p:txBody>
      </p:sp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ly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2951" y="357487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FF11544F-19CE-AD4B-9577-F94DA30C85C1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257800" y="6400800"/>
            <a:ext cx="171713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S109A, Protopapas, Rader</a:t>
            </a:r>
          </a:p>
        </p:txBody>
      </p:sp>
      <p:grpSp>
        <p:nvGrpSpPr>
          <p:cNvPr id="10" name="Group 9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1" name="Picture 10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3" name="Picture 12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82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6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4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2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09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27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4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02DDA-B156-5843-B6E5-FC7C7E1E8C68}" type="datetimeFigureOut">
              <a:rPr lang="en-US" smtClean="0"/>
              <a:t>6/26/18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1544F-19CE-AD4B-9577-F94DA30C85C1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FF11544F-19CE-AD4B-9577-F94DA30C85C1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0109057" y="6109785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 Protopapas</a:t>
            </a:r>
          </a:p>
        </p:txBody>
      </p:sp>
      <p:grpSp>
        <p:nvGrpSpPr>
          <p:cNvPr id="13" name="Group 12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4" name="Picture 13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5" name="Picture 14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4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4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1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0" y="1535114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4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1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0" y="2174875"/>
            <a:ext cx="5389033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FF11544F-19CE-AD4B-9577-F94DA30C85C1}" type="slidenum">
              <a:rPr lang="en-US" smtClean="0"/>
              <a:t>‹#›</a:t>
            </a:fld>
            <a:endParaRPr lang="en-US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6" name="Picture 15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7" name="Picture 16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9958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FF11544F-19CE-AD4B-9577-F94DA30C85C1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257800" y="6400800"/>
            <a:ext cx="171713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S109A, Protopapas, Rader</a:t>
            </a:r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2" name="Picture 11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3" name="Picture 12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/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FF11544F-19CE-AD4B-9577-F94DA30C85C1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5257800" y="6400800"/>
            <a:ext cx="171713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S109A, Protopapas, Rader</a:t>
            </a:r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0" name="Picture 9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1" name="Picture 10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/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1"/>
            <a:ext cx="4011084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82" indent="0">
              <a:buNone/>
              <a:defRPr sz="1200"/>
            </a:lvl2pPr>
            <a:lvl3pPr marL="914364" indent="0">
              <a:buNone/>
              <a:defRPr sz="1000"/>
            </a:lvl3pPr>
            <a:lvl4pPr marL="1371545" indent="0">
              <a:buNone/>
              <a:defRPr sz="900"/>
            </a:lvl4pPr>
            <a:lvl5pPr marL="1828727" indent="0">
              <a:buNone/>
              <a:defRPr sz="900"/>
            </a:lvl5pPr>
            <a:lvl6pPr marL="2285909" indent="0">
              <a:buNone/>
              <a:defRPr sz="900"/>
            </a:lvl6pPr>
            <a:lvl7pPr marL="2743091" indent="0">
              <a:buNone/>
              <a:defRPr sz="900"/>
            </a:lvl7pPr>
            <a:lvl8pPr marL="3200272" indent="0">
              <a:buNone/>
              <a:defRPr sz="900"/>
            </a:lvl8pPr>
            <a:lvl9pPr marL="3657454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02DDA-B156-5843-B6E5-FC7C7E1E8C68}" type="datetimeFigureOut">
              <a:rPr lang="en-US" smtClean="0"/>
              <a:t>6/26/18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1544F-19CE-AD4B-9577-F94DA30C85C1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D02DDA-B156-5843-B6E5-FC7C7E1E8C68}" type="datetimeFigureOut">
              <a:rPr lang="en-US" smtClean="0"/>
              <a:t>6/26/18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11544F-19CE-AD4B-9577-F94DA30C85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6175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ctr" defTabSz="457182" rtl="0" eaLnBrk="1" latinLnBrk="0" hangingPunct="1">
        <a:spcBef>
          <a:spcPct val="0"/>
        </a:spcBef>
        <a:buNone/>
        <a:defRPr sz="3200" kern="1200" baseline="0">
          <a:solidFill>
            <a:schemeClr val="tx1"/>
          </a:solidFill>
          <a:latin typeface="Karla"/>
          <a:ea typeface="+mj-ea"/>
          <a:cs typeface="Karla"/>
        </a:defRPr>
      </a:lvl1pPr>
    </p:titleStyle>
    <p:bodyStyle>
      <a:lvl1pPr marL="342887" indent="-342887" algn="l" defTabSz="457182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20" indent="-285738" algn="l" defTabSz="457182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54" indent="-228590" algn="l" defTabSz="457182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36" indent="-228590" algn="l" defTabSz="457182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17" indent="-228590" algn="l" defTabSz="457182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99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4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1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localhost:8888/Documents/cs109/BLA.ipynb#something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hyperlink" Target="http://www.google.com/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en.wikipedia.org/wiki/Harvard_University" TargetMode="Externa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2.tif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eg"/><Relationship Id="rId3" Type="http://schemas.microsoft.com/office/2007/relationships/hdphoto" Target="../media/hdphoto1.wdp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tif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tif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5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Lecture #2a: </a:t>
            </a:r>
            <a:r>
              <a:rPr lang="en-US" smtClean="0"/>
              <a:t>Data Engineering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5048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Relational Database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spcAft>
                <a:spcPts val="1800"/>
              </a:spcAft>
              <a:buFont typeface="Arial" charset="0"/>
              <a:buChar char="•"/>
            </a:pPr>
            <a:r>
              <a:rPr lang="en-US" dirty="0"/>
              <a:t>Don't say_: seek 20 bytes onto disk and pick </a:t>
            </a:r>
            <a:r>
              <a:rPr lang="en-US" dirty="0" smtClean="0"/>
              <a:t>up from </a:t>
            </a:r>
            <a:r>
              <a:rPr lang="en-US" dirty="0"/>
              <a:t>there. The next row is 50 bytes hence</a:t>
            </a:r>
          </a:p>
          <a:p>
            <a:pPr marL="457200" indent="-457200">
              <a:spcAft>
                <a:spcPts val="1800"/>
              </a:spcAft>
              <a:buFont typeface="Arial" charset="0"/>
              <a:buChar char="•"/>
            </a:pPr>
            <a:r>
              <a:rPr lang="en-US" dirty="0" smtClean="0"/>
              <a:t>Say</a:t>
            </a:r>
            <a:r>
              <a:rPr lang="en-US" dirty="0"/>
              <a:t>: select data from a set. I don't care where it </a:t>
            </a:r>
            <a:r>
              <a:rPr lang="en-US" dirty="0" smtClean="0"/>
              <a:t>is, just </a:t>
            </a:r>
            <a:r>
              <a:rPr lang="en-US" dirty="0"/>
              <a:t>get the row to </a:t>
            </a:r>
            <a:r>
              <a:rPr lang="en-US" dirty="0" smtClean="0"/>
              <a:t>me.</a:t>
            </a:r>
          </a:p>
          <a:p>
            <a:pPr marL="457200" indent="-457200">
              <a:spcAft>
                <a:spcPts val="1800"/>
              </a:spcAft>
              <a:buFont typeface="Arial" charset="0"/>
              <a:buChar char="•"/>
            </a:pPr>
            <a:r>
              <a:rPr lang="en-US" dirty="0" smtClean="0"/>
              <a:t>It’s </a:t>
            </a:r>
            <a:r>
              <a:rPr lang="en-US" dirty="0"/>
              <a:t>just the table Kevin talked about last </a:t>
            </a:r>
            <a:r>
              <a:rPr lang="en-US" dirty="0" smtClean="0"/>
              <a:t>time </a:t>
            </a:r>
            <a:r>
              <a:rPr lang="mr-IN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34630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Relational Database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4" y="1177758"/>
            <a:ext cx="10856077" cy="2111143"/>
          </a:xfrm>
        </p:spPr>
        <p:txBody>
          <a:bodyPr/>
          <a:lstStyle/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r>
              <a:rPr lang="en-US" dirty="0"/>
              <a:t>A </a:t>
            </a:r>
            <a:r>
              <a:rPr lang="en-US" dirty="0" smtClean="0"/>
              <a:t>collection </a:t>
            </a:r>
            <a:r>
              <a:rPr lang="en-US" dirty="0"/>
              <a:t>of tables related to each other </a:t>
            </a:r>
            <a:r>
              <a:rPr lang="en-US" dirty="0" smtClean="0"/>
              <a:t>through common </a:t>
            </a:r>
            <a:r>
              <a:rPr lang="en-US" dirty="0"/>
              <a:t>data values.</a:t>
            </a:r>
          </a:p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r>
              <a:rPr lang="en-US" dirty="0" smtClean="0"/>
              <a:t>Rows </a:t>
            </a:r>
            <a:r>
              <a:rPr lang="en-US" dirty="0"/>
              <a:t>represent </a:t>
            </a:r>
            <a:r>
              <a:rPr lang="en-US" dirty="0" smtClean="0"/>
              <a:t>attributes </a:t>
            </a:r>
            <a:r>
              <a:rPr lang="en-US" dirty="0"/>
              <a:t>of something</a:t>
            </a:r>
          </a:p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r>
              <a:rPr lang="en-US" dirty="0" smtClean="0"/>
              <a:t>Everything </a:t>
            </a:r>
            <a:r>
              <a:rPr lang="en-US" dirty="0"/>
              <a:t>in a column is values of </a:t>
            </a:r>
            <a:r>
              <a:rPr lang="en-US" i="1" dirty="0"/>
              <a:t>one</a:t>
            </a:r>
            <a:r>
              <a:rPr lang="en-US" dirty="0"/>
              <a:t> </a:t>
            </a:r>
            <a:r>
              <a:rPr lang="en-US" dirty="0" smtClean="0"/>
              <a:t>attributes</a:t>
            </a:r>
            <a:endParaRPr lang="en-US" dirty="0"/>
          </a:p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r>
              <a:rPr lang="en-US" dirty="0" smtClean="0"/>
              <a:t>A </a:t>
            </a:r>
            <a:r>
              <a:rPr lang="en-US" dirty="0"/>
              <a:t>cell is expected to be </a:t>
            </a:r>
            <a:r>
              <a:rPr lang="en-US" dirty="0" smtClean="0"/>
              <a:t>atomic</a:t>
            </a:r>
          </a:p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r>
              <a:rPr lang="en-US" dirty="0" smtClean="0"/>
              <a:t>Tables </a:t>
            </a:r>
            <a:r>
              <a:rPr lang="en-US" dirty="0"/>
              <a:t>are related to each other if they </a:t>
            </a:r>
            <a:r>
              <a:rPr lang="en-US" dirty="0" smtClean="0"/>
              <a:t>have columns </a:t>
            </a:r>
            <a:r>
              <a:rPr lang="en-US" dirty="0"/>
              <a:t>called keys which represent the </a:t>
            </a:r>
            <a:r>
              <a:rPr lang="en-US" dirty="0" smtClean="0"/>
              <a:t>same values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4586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Scales of </a:t>
            </a:r>
            <a:r>
              <a:rPr lang="en-US" dirty="0" smtClean="0"/>
              <a:t>Measurement</a:t>
            </a:r>
            <a:r>
              <a:rPr lang="en-US" baseline="30000" dirty="0" smtClean="0"/>
              <a:t>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4" y="1177758"/>
            <a:ext cx="10856077" cy="2111143"/>
          </a:xfrm>
        </p:spPr>
        <p:txBody>
          <a:bodyPr/>
          <a:lstStyle/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r>
              <a:rPr lang="en-US" dirty="0" smtClean="0"/>
              <a:t>Quantitative </a:t>
            </a:r>
            <a:r>
              <a:rPr lang="en-US" dirty="0"/>
              <a:t>(Interval and </a:t>
            </a:r>
            <a:r>
              <a:rPr lang="en-US" dirty="0" smtClean="0"/>
              <a:t>Ratio) </a:t>
            </a:r>
          </a:p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r>
              <a:rPr lang="en-US" dirty="0" smtClean="0"/>
              <a:t>Ordinal</a:t>
            </a:r>
            <a:endParaRPr lang="en-US" dirty="0"/>
          </a:p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r>
              <a:rPr lang="en-US" dirty="0" smtClean="0"/>
              <a:t>Nominal</a:t>
            </a:r>
            <a:endParaRPr lang="en-US" baseline="30000" dirty="0"/>
          </a:p>
        </p:txBody>
      </p:sp>
      <p:sp>
        <p:nvSpPr>
          <p:cNvPr id="5" name="TextBox 4"/>
          <p:cNvSpPr txBox="1"/>
          <p:nvPr/>
        </p:nvSpPr>
        <p:spPr>
          <a:xfrm>
            <a:off x="2630713" y="6452183"/>
            <a:ext cx="6638356" cy="523220"/>
          </a:xfrm>
          <a:prstGeom prst="rect">
            <a:avLst/>
          </a:prstGeom>
          <a:solidFill>
            <a:srgbClr val="F9F9F9"/>
          </a:solidFill>
        </p:spPr>
        <p:txBody>
          <a:bodyPr wrap="none" rtlCol="0">
            <a:spAutoFit/>
          </a:bodyPr>
          <a:lstStyle/>
          <a:p>
            <a:r>
              <a:rPr lang="en-US" sz="1400" baseline="30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1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S. S. Stevens, Science, New Series, Vol. 103, No. 2684 (Jun. 7, 1946), pp. 677-680</a:t>
            </a:r>
          </a:p>
          <a:p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911" y="3011804"/>
            <a:ext cx="7256178" cy="3288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938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Grammar of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02580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Grammar of </a:t>
            </a:r>
            <a:r>
              <a:rPr lang="en-US" dirty="0" smtClean="0"/>
              <a:t>Data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Been there for a while (SQL, Pandas), formalized in</a:t>
            </a:r>
          </a:p>
          <a:p>
            <a:r>
              <a:rPr lang="en-US" dirty="0"/>
              <a:t>d</a:t>
            </a:r>
            <a:r>
              <a:rPr lang="en-US" dirty="0" smtClean="0"/>
              <a:t>plyr</a:t>
            </a:r>
            <a:r>
              <a:rPr lang="en-US" baseline="30000" dirty="0" smtClean="0"/>
              <a:t>4</a:t>
            </a:r>
            <a:r>
              <a:rPr lang="en-US" dirty="0"/>
              <a:t>:</a:t>
            </a:r>
            <a:endParaRPr lang="en-US" dirty="0"/>
          </a:p>
          <a:p>
            <a:pPr marL="1200120" lvl="1" indent="-457200">
              <a:spcAft>
                <a:spcPts val="1200"/>
              </a:spcAft>
              <a:buFont typeface="Arial" charset="0"/>
              <a:buChar char="•"/>
            </a:pPr>
            <a:r>
              <a:rPr lang="en-US" dirty="0"/>
              <a:t>provide simple verbs for simple things. These are func8ons corresponding </a:t>
            </a:r>
            <a:r>
              <a:rPr lang="en-US" dirty="0" err="1" smtClean="0"/>
              <a:t>tO</a:t>
            </a:r>
            <a:r>
              <a:rPr lang="en-US" dirty="0" smtClean="0"/>
              <a:t> common </a:t>
            </a:r>
            <a:r>
              <a:rPr lang="en-US" dirty="0"/>
              <a:t>data </a:t>
            </a:r>
            <a:r>
              <a:rPr lang="en-US" dirty="0" smtClean="0"/>
              <a:t>manipulation tasks.</a:t>
            </a:r>
            <a:endParaRPr lang="en-US" dirty="0"/>
          </a:p>
          <a:p>
            <a:pPr marL="1200120" lvl="1" indent="-457200">
              <a:spcAft>
                <a:spcPts val="1200"/>
              </a:spcAft>
              <a:buFont typeface="Arial" charset="0"/>
              <a:buChar char="•"/>
            </a:pPr>
            <a:r>
              <a:rPr lang="en-US" dirty="0" smtClean="0"/>
              <a:t>second </a:t>
            </a:r>
            <a:r>
              <a:rPr lang="en-US" dirty="0"/>
              <a:t>idea is that backend does not </a:t>
            </a:r>
            <a:r>
              <a:rPr lang="en-US" dirty="0" smtClean="0"/>
              <a:t>matter</a:t>
            </a:r>
            <a:r>
              <a:rPr lang="en-US" dirty="0"/>
              <a:t>. Here we constrain ourselves </a:t>
            </a:r>
            <a:r>
              <a:rPr lang="en-US" dirty="0" smtClean="0"/>
              <a:t>to Pandas</a:t>
            </a:r>
            <a:r>
              <a:rPr lang="en-US" dirty="0"/>
              <a:t>.</a:t>
            </a:r>
          </a:p>
          <a:p>
            <a:pPr marL="1200120" lvl="1" indent="-457200">
              <a:spcAft>
                <a:spcPts val="1200"/>
              </a:spcAft>
              <a:buFont typeface="Arial" charset="0"/>
              <a:buChar char="•"/>
            </a:pPr>
            <a:r>
              <a:rPr lang="en-US" dirty="0" smtClean="0"/>
              <a:t>multiple </a:t>
            </a:r>
            <a:r>
              <a:rPr lang="en-US" dirty="0" err="1"/>
              <a:t>backends</a:t>
            </a:r>
            <a:r>
              <a:rPr lang="en-US" dirty="0"/>
              <a:t> implemented in Pandas, Spark, Impala, Pig, </a:t>
            </a:r>
            <a:r>
              <a:rPr lang="en-US" dirty="0" err="1"/>
              <a:t>dplyr</a:t>
            </a:r>
            <a:r>
              <a:rPr lang="en-US" dirty="0"/>
              <a:t>, ibis, blaze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61535" y="5708822"/>
            <a:ext cx="101201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aseline="300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4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Hadley Wickham: 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https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://</a:t>
            </a:r>
            <a:r>
              <a:rPr lang="en-US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cran.rstudio.com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/web/packages/</a:t>
            </a:r>
            <a:r>
              <a:rPr lang="en-US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dplyr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/vigne0es/</a:t>
            </a:r>
            <a:r>
              <a:rPr lang="en-US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introducton.html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896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Grammar of </a:t>
            </a:r>
            <a:r>
              <a:rPr lang="en-US" dirty="0" smtClean="0"/>
              <a:t>Data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4" y="1177758"/>
            <a:ext cx="11009293" cy="2111143"/>
          </a:xfrm>
        </p:spPr>
        <p:txBody>
          <a:bodyPr/>
          <a:lstStyle/>
          <a:p>
            <a:pPr>
              <a:spcAft>
                <a:spcPts val="1800"/>
              </a:spcAft>
            </a:pPr>
            <a:r>
              <a:rPr lang="en-US" dirty="0" smtClean="0"/>
              <a:t>Why bother?</a:t>
            </a:r>
          </a:p>
          <a:p>
            <a:pPr marL="457200" indent="-457200">
              <a:spcAft>
                <a:spcPts val="1800"/>
              </a:spcAft>
              <a:buFont typeface="Arial" charset="0"/>
              <a:buChar char="•"/>
            </a:pPr>
            <a:r>
              <a:rPr lang="en-US" dirty="0" smtClean="0"/>
              <a:t>learn how to do core data manipula2ons, no matter what the system</a:t>
            </a:r>
          </a:p>
          <a:p>
            <a:pPr marL="457200" indent="-457200">
              <a:spcAft>
                <a:spcPts val="1800"/>
              </a:spcAft>
              <a:buFont typeface="Arial" charset="0"/>
              <a:buChar char="•"/>
            </a:pPr>
            <a:r>
              <a:rPr lang="en-US" dirty="0" smtClean="0"/>
              <a:t>relational </a:t>
            </a:r>
            <a:r>
              <a:rPr lang="en-US" dirty="0"/>
              <a:t>databases cri2cal for non-memory </a:t>
            </a:r>
            <a:r>
              <a:rPr lang="en-US" dirty="0" smtClean="0"/>
              <a:t>fits. Big </a:t>
            </a:r>
            <a:r>
              <a:rPr lang="en-US" dirty="0"/>
              <a:t>installed </a:t>
            </a:r>
            <a:r>
              <a:rPr lang="en-US" dirty="0" smtClean="0"/>
              <a:t>base.</a:t>
            </a:r>
          </a:p>
          <a:p>
            <a:pPr marL="457200" indent="-457200">
              <a:spcAft>
                <a:spcPts val="1800"/>
              </a:spcAft>
              <a:buFont typeface="Arial" charset="0"/>
              <a:buChar char="•"/>
            </a:pPr>
            <a:r>
              <a:rPr lang="en-US" dirty="0" smtClean="0"/>
              <a:t>one </a:t>
            </a:r>
            <a:r>
              <a:rPr lang="en-US" dirty="0"/>
              <a:t>off </a:t>
            </a:r>
            <a:r>
              <a:rPr lang="en-US" dirty="0" smtClean="0"/>
              <a:t>questions</a:t>
            </a:r>
            <a:r>
              <a:rPr lang="en-US" dirty="0"/>
              <a:t>: google, stack-overflow, </a:t>
            </a:r>
            <a:r>
              <a:rPr lang="en-US" dirty="0" smtClean="0"/>
              <a:t>http://</a:t>
            </a:r>
            <a:r>
              <a:rPr lang="en-US" dirty="0" err="1" smtClean="0"/>
              <a:t>chrisalbon.com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7570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Grammar of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cleaning and for transforma1on: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466" y="2063578"/>
            <a:ext cx="10606539" cy="3785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125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Grammar of </a:t>
            </a:r>
            <a:r>
              <a:rPr lang="en-US" dirty="0" smtClean="0"/>
              <a:t>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Example: Candidates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6104" y="1959747"/>
            <a:ext cx="7023100" cy="402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0689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Grammar of </a:t>
            </a:r>
            <a:r>
              <a:rPr lang="en-US" dirty="0" smtClean="0"/>
              <a:t>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Contributors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448" y="2233329"/>
            <a:ext cx="10429103" cy="3031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5294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Grammar of </a:t>
            </a:r>
            <a:r>
              <a:rPr lang="en-US" dirty="0" smtClean="0"/>
              <a:t>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1059" y="983807"/>
            <a:ext cx="10327008" cy="2111143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dirty="0" smtClean="0"/>
              <a:t>Operations:</a:t>
            </a:r>
          </a:p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r>
              <a:rPr lang="en-US" sz="2300" dirty="0" smtClean="0"/>
              <a:t>QUERY</a:t>
            </a:r>
            <a:r>
              <a:rPr lang="en-US" sz="2300" dirty="0"/>
              <a:t>: </a:t>
            </a:r>
            <a:r>
              <a:rPr lang="en-US" sz="2300" dirty="0" err="1"/>
              <a:t>dfcwci</a:t>
            </a:r>
            <a:r>
              <a:rPr lang="en-US" sz="2300" dirty="0"/>
              <a:t>[(</a:t>
            </a:r>
            <a:r>
              <a:rPr lang="en-US" sz="2300" dirty="0" err="1"/>
              <a:t>dfcwci.state</a:t>
            </a:r>
            <a:r>
              <a:rPr lang="en-US" sz="2300" dirty="0"/>
              <a:t>=='VA') </a:t>
            </a:r>
            <a:r>
              <a:rPr lang="en-US" sz="2300" dirty="0" smtClean="0"/>
              <a:t>&amp; (</a:t>
            </a:r>
            <a:r>
              <a:rPr lang="en-US" sz="2300" dirty="0" err="1"/>
              <a:t>dfcwci.amount</a:t>
            </a:r>
            <a:r>
              <a:rPr lang="en-US" sz="2300" dirty="0"/>
              <a:t> &lt; 400)]</a:t>
            </a:r>
          </a:p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r>
              <a:rPr lang="en-US" sz="2300" dirty="0" smtClean="0"/>
              <a:t>SORT</a:t>
            </a:r>
            <a:r>
              <a:rPr lang="en-US" sz="2300" dirty="0"/>
              <a:t>: </a:t>
            </a:r>
            <a:r>
              <a:rPr lang="en-US" sz="2300" dirty="0" err="1"/>
              <a:t>dfcwci.sort_values</a:t>
            </a:r>
            <a:r>
              <a:rPr lang="en-US" sz="2300" dirty="0"/>
              <a:t>(by="amount</a:t>
            </a:r>
            <a:r>
              <a:rPr lang="en-US" sz="2300" dirty="0" smtClean="0"/>
              <a:t>", ascending=False</a:t>
            </a:r>
            <a:r>
              <a:rPr lang="en-US" sz="2300" dirty="0"/>
              <a:t>)</a:t>
            </a:r>
          </a:p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r>
              <a:rPr lang="en-US" sz="2300" dirty="0" smtClean="0"/>
              <a:t>SELECT-COLUMNS</a:t>
            </a:r>
            <a:r>
              <a:rPr lang="en-US" sz="2300" dirty="0"/>
              <a:t>: </a:t>
            </a:r>
            <a:r>
              <a:rPr lang="en-US" sz="2300" dirty="0" err="1"/>
              <a:t>dfcwci</a:t>
            </a:r>
            <a:r>
              <a:rPr lang="en-US" sz="2300" dirty="0"/>
              <a:t>[['</a:t>
            </a:r>
            <a:r>
              <a:rPr lang="en-US" sz="2300" dirty="0" err="1"/>
              <a:t>first_name</a:t>
            </a:r>
            <a:r>
              <a:rPr lang="en-US" sz="2300" dirty="0" smtClean="0"/>
              <a:t>', 'amount</a:t>
            </a:r>
            <a:r>
              <a:rPr lang="en-US" sz="2300" dirty="0"/>
              <a:t>']]</a:t>
            </a:r>
          </a:p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r>
              <a:rPr lang="en-US" sz="2300" dirty="0" smtClean="0"/>
              <a:t>SELECT-DISTINCT: </a:t>
            </a:r>
            <a:r>
              <a:rPr lang="en-US" sz="2300" dirty="0" err="1" smtClean="0"/>
              <a:t>dfcwci</a:t>
            </a:r>
            <a:r>
              <a:rPr lang="en-US" sz="2300" dirty="0"/>
              <a:t>[['last_name','</a:t>
            </a:r>
            <a:r>
              <a:rPr lang="en-US" sz="2300" dirty="0" err="1"/>
              <a:t>first_name</a:t>
            </a:r>
            <a:r>
              <a:rPr lang="en-US" sz="2300" dirty="0"/>
              <a:t>']].</a:t>
            </a:r>
            <a:r>
              <a:rPr lang="en-US" sz="2300" dirty="0" err="1" smtClean="0"/>
              <a:t>drop_duplicates</a:t>
            </a:r>
            <a:r>
              <a:rPr lang="en-US" sz="2300" dirty="0" smtClean="0"/>
              <a:t>()</a:t>
            </a:r>
          </a:p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r>
              <a:rPr lang="en-US" sz="2300" dirty="0" smtClean="0"/>
              <a:t>ASSIGN: </a:t>
            </a:r>
            <a:r>
              <a:rPr lang="en-US" sz="2300" dirty="0" err="1" smtClean="0"/>
              <a:t>dfcwci</a:t>
            </a:r>
            <a:r>
              <a:rPr lang="en-US" sz="2300" dirty="0"/>
              <a:t>['name']=</a:t>
            </a:r>
            <a:r>
              <a:rPr lang="en-US" sz="2300" dirty="0" err="1"/>
              <a:t>dfcwci</a:t>
            </a:r>
            <a:r>
              <a:rPr lang="en-US" sz="2300" dirty="0"/>
              <a:t>['</a:t>
            </a:r>
            <a:r>
              <a:rPr lang="en-US" sz="2300" dirty="0" err="1"/>
              <a:t>last_name</a:t>
            </a:r>
            <a:r>
              <a:rPr lang="en-US" sz="2300" dirty="0" smtClean="0"/>
              <a:t>']+", "+</a:t>
            </a:r>
            <a:r>
              <a:rPr lang="en-US" sz="2300" dirty="0" err="1"/>
              <a:t>dfcwci</a:t>
            </a:r>
            <a:r>
              <a:rPr lang="en-US" sz="2300" dirty="0"/>
              <a:t>['</a:t>
            </a:r>
            <a:r>
              <a:rPr lang="en-US" sz="2300" dirty="0" err="1"/>
              <a:t>first_name</a:t>
            </a:r>
            <a:r>
              <a:rPr lang="en-US" sz="2300" dirty="0" smtClean="0"/>
              <a:t>']</a:t>
            </a:r>
          </a:p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r>
              <a:rPr lang="en-US" sz="2300" dirty="0" smtClean="0"/>
              <a:t>ASSIGN(in-place): </a:t>
            </a:r>
            <a:r>
              <a:rPr lang="en-US" sz="2300" dirty="0" err="1" smtClean="0"/>
              <a:t>dfcwci.loc</a:t>
            </a:r>
            <a:r>
              <a:rPr lang="en-US" sz="2300" dirty="0" smtClean="0"/>
              <a:t>[</a:t>
            </a:r>
            <a:r>
              <a:rPr lang="en-US" sz="2300" dirty="0" err="1" smtClean="0"/>
              <a:t>dfcwci.state</a:t>
            </a:r>
            <a:r>
              <a:rPr lang="en-US" sz="2300" dirty="0"/>
              <a:t>=='VA</a:t>
            </a:r>
            <a:r>
              <a:rPr lang="en-US" sz="2300" dirty="0" smtClean="0"/>
              <a:t>', 'name</a:t>
            </a:r>
            <a:r>
              <a:rPr lang="en-US" sz="2300" dirty="0"/>
              <a:t>']="</a:t>
            </a:r>
            <a:r>
              <a:rPr lang="en-US" sz="2300" dirty="0" smtClean="0"/>
              <a:t>junk”</a:t>
            </a:r>
          </a:p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r>
              <a:rPr lang="en-US" sz="2300" dirty="0" smtClean="0"/>
              <a:t>AGGREGATE</a:t>
            </a:r>
            <a:r>
              <a:rPr lang="en-US" sz="2300" dirty="0"/>
              <a:t>: </a:t>
            </a:r>
            <a:r>
              <a:rPr lang="en-US" sz="2300" dirty="0" err="1"/>
              <a:t>dfcwci.amount.max</a:t>
            </a:r>
            <a:r>
              <a:rPr lang="en-US" sz="2300" dirty="0" smtClean="0"/>
              <a:t>(), </a:t>
            </a:r>
            <a:r>
              <a:rPr lang="en-US" sz="2300" dirty="0" err="1" smtClean="0"/>
              <a:t>dfcwci.describe</a:t>
            </a:r>
            <a:r>
              <a:rPr lang="en-US" sz="2300" dirty="0" smtClean="0"/>
              <a:t>() DELETE</a:t>
            </a:r>
            <a:r>
              <a:rPr lang="en-US" sz="2300" dirty="0"/>
              <a:t>: del </a:t>
            </a:r>
            <a:r>
              <a:rPr lang="en-US" sz="2300" dirty="0" err="1"/>
              <a:t>dfcwci</a:t>
            </a:r>
            <a:r>
              <a:rPr lang="en-US" sz="2300" dirty="0"/>
              <a:t>['name'] (DROPCOLUMN)</a:t>
            </a:r>
          </a:p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endParaRPr lang="en-US" sz="2400" dirty="0"/>
          </a:p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768483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Part A: </a:t>
            </a:r>
            <a:r>
              <a:rPr lang="en-US" dirty="0" smtClean="0"/>
              <a:t>focus </a:t>
            </a:r>
            <a:r>
              <a:rPr lang="en-US" dirty="0"/>
              <a:t>on data and </a:t>
            </a:r>
            <a:r>
              <a:rPr lang="en-US" dirty="0" smtClean="0"/>
              <a:t>relational </a:t>
            </a:r>
            <a:r>
              <a:rPr lang="en-US" dirty="0"/>
              <a:t>storage</a:t>
            </a:r>
          </a:p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r>
              <a:rPr lang="en-US" dirty="0" smtClean="0"/>
              <a:t>How </a:t>
            </a:r>
            <a:r>
              <a:rPr lang="en-US" dirty="0"/>
              <a:t>do we engineer features from the web?</a:t>
            </a:r>
          </a:p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r>
              <a:rPr lang="en-US" dirty="0" smtClean="0"/>
              <a:t>What </a:t>
            </a:r>
            <a:r>
              <a:rPr lang="en-US" dirty="0"/>
              <a:t>is a </a:t>
            </a:r>
            <a:r>
              <a:rPr lang="en-US" dirty="0" smtClean="0"/>
              <a:t>relational </a:t>
            </a:r>
            <a:r>
              <a:rPr lang="en-US" dirty="0"/>
              <a:t>Database?</a:t>
            </a:r>
          </a:p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r>
              <a:rPr lang="en-US" dirty="0" smtClean="0"/>
              <a:t>What </a:t>
            </a:r>
            <a:r>
              <a:rPr lang="en-US" dirty="0"/>
              <a:t>Grammar of Data does it follow?</a:t>
            </a:r>
          </a:p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r>
              <a:rPr lang="en-US" dirty="0" smtClean="0"/>
              <a:t>How </a:t>
            </a:r>
            <a:r>
              <a:rPr lang="en-US" dirty="0"/>
              <a:t>is this grammar implemented in Pandas</a:t>
            </a:r>
            <a:r>
              <a:rPr lang="en-US" dirty="0" smtClean="0"/>
              <a:t>?</a:t>
            </a:r>
          </a:p>
          <a:p>
            <a:r>
              <a:rPr lang="en-US" b="1" dirty="0" smtClean="0"/>
              <a:t>Part B: </a:t>
            </a:r>
            <a:r>
              <a:rPr lang="en-US" dirty="0" smtClean="0"/>
              <a:t>focus </a:t>
            </a:r>
            <a:r>
              <a:rPr lang="en-US" dirty="0"/>
              <a:t>on the </a:t>
            </a:r>
            <a:r>
              <a:rPr lang="en-US" dirty="0" smtClean="0"/>
              <a:t>visualization part of </a:t>
            </a:r>
            <a:r>
              <a:rPr lang="en-US" dirty="0"/>
              <a:t>EDA.</a:t>
            </a:r>
          </a:p>
          <a:p>
            <a:r>
              <a:rPr lang="en-US" dirty="0" smtClean="0"/>
              <a:t>					</a:t>
            </a:r>
          </a:p>
          <a:p>
            <a:r>
              <a:rPr lang="en-US" dirty="0"/>
              <a:t>	</a:t>
            </a:r>
            <a:r>
              <a:rPr lang="en-US" dirty="0" smtClean="0"/>
              <a:t>					</a:t>
            </a:r>
            <a:r>
              <a:rPr lang="en-US" b="1" dirty="0" smtClean="0"/>
              <a:t>In </a:t>
            </a:r>
            <a:r>
              <a:rPr lang="en-US" b="1" dirty="0"/>
              <a:t>reality, both go together</a:t>
            </a:r>
          </a:p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endParaRPr lang="en-US" dirty="0" smtClean="0"/>
          </a:p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92291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Grammar of </a:t>
            </a:r>
            <a:r>
              <a:rPr lang="en-US" dirty="0" smtClean="0"/>
              <a:t>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1059" y="983807"/>
            <a:ext cx="4788909" cy="2111143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dirty="0" smtClean="0"/>
              <a:t>Split-Apply-Combine: </a:t>
            </a:r>
            <a:endParaRPr lang="en-US" dirty="0"/>
          </a:p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r>
              <a:rPr lang="en-US" sz="2400" dirty="0" smtClean="0"/>
              <a:t>GROUP-AGG</a:t>
            </a:r>
            <a:endParaRPr lang="en-US" sz="2400" dirty="0"/>
          </a:p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r>
              <a:rPr lang="en-US" sz="2400" dirty="0" smtClean="0"/>
              <a:t>splitting </a:t>
            </a:r>
            <a:r>
              <a:rPr lang="en-US" sz="2400" dirty="0"/>
              <a:t>the data into </a:t>
            </a:r>
            <a:r>
              <a:rPr lang="en-US" sz="2400" dirty="0" smtClean="0"/>
              <a:t>groups based </a:t>
            </a:r>
            <a:r>
              <a:rPr lang="en-US" sz="2400" dirty="0"/>
              <a:t>on some </a:t>
            </a:r>
            <a:r>
              <a:rPr lang="en-US" sz="2400" dirty="0" smtClean="0"/>
              <a:t>criteria</a:t>
            </a:r>
          </a:p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r>
              <a:rPr lang="en-US" sz="2400" dirty="0" smtClean="0"/>
              <a:t>applying </a:t>
            </a:r>
            <a:r>
              <a:rPr lang="en-US" sz="2400" dirty="0"/>
              <a:t>a </a:t>
            </a:r>
            <a:r>
              <a:rPr lang="en-US" sz="2400" dirty="0" smtClean="0"/>
              <a:t>function </a:t>
            </a:r>
            <a:r>
              <a:rPr lang="en-US" sz="2400" dirty="0"/>
              <a:t>to </a:t>
            </a:r>
            <a:r>
              <a:rPr lang="en-US" sz="2400" dirty="0" smtClean="0"/>
              <a:t>each group </a:t>
            </a:r>
            <a:r>
              <a:rPr lang="en-US" sz="2400" dirty="0"/>
              <a:t>independently</a:t>
            </a:r>
          </a:p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r>
              <a:rPr lang="en-US" sz="2400" dirty="0" smtClean="0"/>
              <a:t>combining </a:t>
            </a:r>
            <a:r>
              <a:rPr lang="en-US" sz="2400" dirty="0"/>
              <a:t>the results into </a:t>
            </a:r>
            <a:r>
              <a:rPr lang="en-US" sz="2400" dirty="0" smtClean="0"/>
              <a:t>a data </a:t>
            </a:r>
            <a:r>
              <a:rPr lang="en-US" sz="2400" dirty="0"/>
              <a:t>structure</a:t>
            </a:r>
          </a:p>
          <a:p>
            <a:pPr>
              <a:spcAft>
                <a:spcPts val="1200"/>
              </a:spcAft>
            </a:pP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4988" y="1120346"/>
            <a:ext cx="6362700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7643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Grammar of </a:t>
            </a:r>
            <a:r>
              <a:rPr lang="en-US" dirty="0" smtClean="0"/>
              <a:t>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1059" y="1576931"/>
            <a:ext cx="9781038" cy="2111143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sz="2400" dirty="0"/>
              <a:t>RELATIONSHIPS (in </a:t>
            </a:r>
            <a:r>
              <a:rPr lang="en-US" sz="2400" dirty="0" smtClean="0"/>
              <a:t>addition </a:t>
            </a:r>
            <a:r>
              <a:rPr lang="en-US" sz="2400" dirty="0"/>
              <a:t>to rubric)</a:t>
            </a:r>
          </a:p>
          <a:p>
            <a:pPr marL="342900" indent="-342900">
              <a:spcAft>
                <a:spcPts val="1200"/>
              </a:spcAft>
              <a:buFont typeface="Arial" charset="0"/>
              <a:buChar char="•"/>
            </a:pPr>
            <a:r>
              <a:rPr lang="en-US" sz="2400" dirty="0" smtClean="0"/>
              <a:t>we </a:t>
            </a:r>
            <a:r>
              <a:rPr lang="en-US" sz="2400" dirty="0"/>
              <a:t>usually need to combine data from </a:t>
            </a:r>
            <a:r>
              <a:rPr lang="en-US" sz="2400" dirty="0" smtClean="0"/>
              <a:t>multiple</a:t>
            </a:r>
            <a:r>
              <a:rPr lang="en-US" sz="2400" dirty="0"/>
              <a:t> </a:t>
            </a:r>
            <a:r>
              <a:rPr lang="en-US" sz="2400" dirty="0" smtClean="0"/>
              <a:t>sources</a:t>
            </a:r>
            <a:endParaRPr lang="en-US" sz="2400" dirty="0"/>
          </a:p>
          <a:p>
            <a:pPr marL="342900" indent="-342900">
              <a:spcAft>
                <a:spcPts val="1200"/>
              </a:spcAft>
              <a:buFont typeface="Arial" charset="0"/>
              <a:buChar char="•"/>
            </a:pPr>
            <a:r>
              <a:rPr lang="en-US" sz="2400" dirty="0" smtClean="0"/>
              <a:t>different </a:t>
            </a:r>
            <a:r>
              <a:rPr lang="en-US" sz="2400" dirty="0"/>
              <a:t>systems have different ways, most </a:t>
            </a:r>
            <a:r>
              <a:rPr lang="en-US" sz="2400" dirty="0" smtClean="0"/>
              <a:t>copy SQL </a:t>
            </a:r>
            <a:r>
              <a:rPr lang="en-US" sz="2400" dirty="0"/>
              <a:t>(pandas)</a:t>
            </a:r>
          </a:p>
          <a:p>
            <a:pPr marL="342900" indent="-342900">
              <a:spcAft>
                <a:spcPts val="1200"/>
              </a:spcAft>
              <a:buFont typeface="Arial" charset="0"/>
              <a:buChar char="•"/>
            </a:pPr>
            <a:r>
              <a:rPr lang="en-US" sz="2400" dirty="0" smtClean="0"/>
              <a:t>sub-select:</a:t>
            </a:r>
          </a:p>
          <a:p>
            <a:r>
              <a:rPr lang="en-US" sz="2000" dirty="0" err="1">
                <a:latin typeface="Courier New" charset="0"/>
                <a:ea typeface="Courier New" charset="0"/>
                <a:cs typeface="Courier New" charset="0"/>
              </a:rPr>
              <a:t>obamaid</a:t>
            </a:r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=</a:t>
            </a:r>
            <a:r>
              <a:rPr lang="en-US" sz="2000" dirty="0" err="1">
                <a:latin typeface="Courier New" charset="0"/>
                <a:ea typeface="Courier New" charset="0"/>
                <a:cs typeface="Courier New" charset="0"/>
              </a:rPr>
              <a:t>dfcand.query</a:t>
            </a:r>
            <a:r>
              <a:rPr lang="en-US" sz="2000" dirty="0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("</a:t>
            </a:r>
            <a:r>
              <a:rPr lang="en-US" sz="2000" dirty="0" err="1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last_name</a:t>
            </a:r>
            <a:r>
              <a:rPr lang="en-US" sz="2000" dirty="0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=='Obama</a:t>
            </a:r>
            <a:r>
              <a:rPr lang="en-US" sz="2000" dirty="0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'"</a:t>
            </a:r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)['</a:t>
            </a:r>
            <a:r>
              <a:rPr lang="en-US" sz="2000" dirty="0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id</a:t>
            </a:r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'].values[</a:t>
            </a:r>
            <a:r>
              <a:rPr lang="en-US" sz="2000" dirty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0</a:t>
            </a:r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]</a:t>
            </a:r>
          </a:p>
          <a:p>
            <a:r>
              <a:rPr lang="en-US" sz="2000" dirty="0" err="1">
                <a:latin typeface="Courier New" charset="0"/>
                <a:ea typeface="Courier New" charset="0"/>
                <a:cs typeface="Courier New" charset="0"/>
              </a:rPr>
              <a:t>obamacontrib</a:t>
            </a:r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=</a:t>
            </a:r>
            <a:r>
              <a:rPr lang="en-US" sz="2000" dirty="0" err="1">
                <a:latin typeface="Courier New" charset="0"/>
                <a:ea typeface="Courier New" charset="0"/>
                <a:cs typeface="Courier New" charset="0"/>
              </a:rPr>
              <a:t>dfcwci.query</a:t>
            </a:r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("</a:t>
            </a:r>
            <a:r>
              <a:rPr lang="en-US" sz="2000" dirty="0" err="1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candidate_id</a:t>
            </a:r>
            <a:r>
              <a:rPr lang="en-US" sz="2000" dirty="0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==%</a:t>
            </a:r>
            <a:r>
              <a:rPr lang="en-US" sz="2000" dirty="0" err="1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" % </a:t>
            </a:r>
            <a:r>
              <a:rPr lang="en-US" sz="2000" dirty="0" err="1">
                <a:latin typeface="Courier New" charset="0"/>
                <a:ea typeface="Courier New" charset="0"/>
                <a:cs typeface="Courier New" charset="0"/>
              </a:rPr>
              <a:t>obamaid</a:t>
            </a:r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pPr>
              <a:spcAft>
                <a:spcPts val="1200"/>
              </a:spcAft>
            </a:pPr>
            <a:endParaRPr lang="en-US" sz="2400" dirty="0"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35901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Grammar of </a:t>
            </a:r>
            <a:r>
              <a:rPr lang="en-US" dirty="0" smtClean="0"/>
              <a:t>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1059" y="1576931"/>
            <a:ext cx="9781038" cy="2111143"/>
          </a:xfrm>
        </p:spPr>
        <p:txBody>
          <a:bodyPr/>
          <a:lstStyle/>
          <a:p>
            <a:r>
              <a:rPr lang="en-US" sz="2400" dirty="0" smtClean="0"/>
              <a:t>JOINS: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/>
              <a:t>combine tables on a common key-value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/>
              <a:t>90</a:t>
            </a:r>
            <a:r>
              <a:rPr lang="en-US" sz="2400" dirty="0"/>
              <a:t>% of the </a:t>
            </a:r>
            <a:r>
              <a:rPr lang="en-US" sz="2400" dirty="0" smtClean="0"/>
              <a:t>time</a:t>
            </a:r>
            <a:r>
              <a:rPr lang="en-US" sz="2400" dirty="0"/>
              <a:t>, EXPLICIT INNER JOIN</a:t>
            </a:r>
          </a:p>
          <a:p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222" y="3200401"/>
            <a:ext cx="10427556" cy="2811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0780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Web Servers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1059" y="1576931"/>
            <a:ext cx="9781038" cy="2111143"/>
          </a:xfrm>
        </p:spPr>
        <p:txBody>
          <a:bodyPr/>
          <a:lstStyle/>
          <a:p>
            <a:pPr marL="342900" indent="-342900">
              <a:spcAft>
                <a:spcPts val="1200"/>
              </a:spcAft>
              <a:buFont typeface="Arial" charset="0"/>
              <a:buChar char="•"/>
            </a:pPr>
            <a:r>
              <a:rPr lang="en-US" dirty="0"/>
              <a:t>A server is a long running process (also </a:t>
            </a:r>
            <a:r>
              <a:rPr lang="en-US" dirty="0" smtClean="0"/>
              <a:t>called daemon</a:t>
            </a:r>
            <a:r>
              <a:rPr lang="en-US" dirty="0"/>
              <a:t>) which listens on a pre-specified port</a:t>
            </a:r>
          </a:p>
          <a:p>
            <a:pPr marL="342900" indent="-342900">
              <a:spcAft>
                <a:spcPts val="1200"/>
              </a:spcAft>
              <a:buFont typeface="Arial" charset="0"/>
              <a:buChar char="•"/>
            </a:pPr>
            <a:r>
              <a:rPr lang="en-US" dirty="0" smtClean="0"/>
              <a:t>and </a:t>
            </a:r>
            <a:r>
              <a:rPr lang="en-US" dirty="0"/>
              <a:t>responds to a request, which is sent using </a:t>
            </a:r>
            <a:r>
              <a:rPr lang="en-US" dirty="0" smtClean="0"/>
              <a:t>a protocol </a:t>
            </a:r>
            <a:r>
              <a:rPr lang="en-US" dirty="0"/>
              <a:t>called </a:t>
            </a:r>
            <a:r>
              <a:rPr lang="en-US" dirty="0" smtClean="0"/>
              <a:t>HTTP</a:t>
            </a:r>
          </a:p>
          <a:p>
            <a:pPr marL="342900" indent="-342900">
              <a:spcAft>
                <a:spcPts val="1200"/>
              </a:spcAft>
              <a:buFont typeface="Arial" charset="0"/>
              <a:buChar char="•"/>
            </a:pPr>
            <a:r>
              <a:rPr lang="en-US" dirty="0" smtClean="0"/>
              <a:t>A </a:t>
            </a:r>
            <a:r>
              <a:rPr lang="en-US" dirty="0"/>
              <a:t>browser must first we must parse the </a:t>
            </a:r>
            <a:r>
              <a:rPr lang="en-US" dirty="0" err="1" smtClean="0"/>
              <a:t>url</a:t>
            </a:r>
            <a:r>
              <a:rPr lang="en-US" dirty="0" smtClean="0"/>
              <a:t>. Everything after </a:t>
            </a:r>
            <a:r>
              <a:rPr lang="en-US" dirty="0"/>
              <a:t>a # is a fragment. </a:t>
            </a:r>
            <a:r>
              <a:rPr lang="en-US" dirty="0" err="1" smtClean="0"/>
              <a:t>Untill</a:t>
            </a:r>
            <a:r>
              <a:rPr lang="en-US" dirty="0" smtClean="0"/>
              <a:t> </a:t>
            </a:r>
            <a:r>
              <a:rPr lang="en-US" dirty="0"/>
              <a:t>then </a:t>
            </a:r>
            <a:r>
              <a:rPr lang="en-US" dirty="0" smtClean="0"/>
              <a:t>it</a:t>
            </a:r>
            <a:r>
              <a:rPr lang="mr-IN" dirty="0" smtClean="0"/>
              <a:t>’</a:t>
            </a:r>
            <a:r>
              <a:rPr lang="en-US" dirty="0" smtClean="0"/>
              <a:t>s the DNS </a:t>
            </a:r>
            <a:r>
              <a:rPr lang="en-US" dirty="0"/>
              <a:t>name or </a:t>
            </a:r>
            <a:r>
              <a:rPr lang="en-US" dirty="0" err="1"/>
              <a:t>ip</a:t>
            </a:r>
            <a:r>
              <a:rPr lang="en-US" dirty="0"/>
              <a:t> address, followed by the URL.</a:t>
            </a:r>
          </a:p>
          <a:p>
            <a:pPr marL="342900" indent="-342900">
              <a:spcAft>
                <a:spcPts val="1200"/>
              </a:spcAft>
              <a:buFont typeface="Arial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60102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Web Servers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1059" y="983807"/>
            <a:ext cx="10224312" cy="4850936"/>
          </a:xfrm>
        </p:spPr>
        <p:txBody>
          <a:bodyPr/>
          <a:lstStyle/>
          <a:p>
            <a:pPr marL="342900" indent="-342900" defTabSz="914400">
              <a:spcBef>
                <a:spcPts val="0"/>
              </a:spcBef>
              <a:spcAft>
                <a:spcPts val="600"/>
              </a:spcAft>
            </a:pPr>
            <a:r>
              <a:rPr lang="en-US" b="1" dirty="0" smtClean="0"/>
              <a:t>Example:</a:t>
            </a:r>
          </a:p>
          <a:p>
            <a:pPr>
              <a:spcAft>
                <a:spcPts val="600"/>
              </a:spcAft>
            </a:pPr>
            <a:r>
              <a:rPr lang="en-US" sz="2700" dirty="0"/>
              <a:t>Our notebooks also talk to a local web server on </a:t>
            </a:r>
            <a:r>
              <a:rPr lang="en-US" sz="2700" dirty="0" smtClean="0"/>
              <a:t>our machines: </a:t>
            </a:r>
            <a:r>
              <a:rPr lang="en-US" sz="2700" dirty="0" smtClean="0">
                <a:latin typeface="Courier New" charset="0"/>
                <a:ea typeface="Courier New" charset="0"/>
                <a:cs typeface="Courier New" charset="0"/>
                <a:hlinkClick r:id="rId2"/>
              </a:rPr>
              <a:t>http</a:t>
            </a:r>
            <a:r>
              <a:rPr lang="en-US" sz="2700" dirty="0">
                <a:latin typeface="Courier New" charset="0"/>
                <a:ea typeface="Courier New" charset="0"/>
                <a:cs typeface="Courier New" charset="0"/>
                <a:hlinkClick r:id="rId2"/>
              </a:rPr>
              <a:t>://</a:t>
            </a:r>
            <a:r>
              <a:rPr lang="en-US" sz="2700" dirty="0" smtClean="0">
                <a:latin typeface="Courier New" charset="0"/>
                <a:ea typeface="Courier New" charset="0"/>
                <a:cs typeface="Courier New" charset="0"/>
                <a:hlinkClick r:id="rId2"/>
              </a:rPr>
              <a:t>localhost:8888/Documents/cs109/BLA.ipynb#something</a:t>
            </a:r>
            <a:endParaRPr lang="en-US" sz="2700" dirty="0">
              <a:latin typeface="Courier New" charset="0"/>
              <a:ea typeface="Courier New" charset="0"/>
              <a:cs typeface="Courier New" charset="0"/>
            </a:endParaRPr>
          </a:p>
          <a:p>
            <a:pPr marL="457200" indent="-457200">
              <a:spcAft>
                <a:spcPts val="600"/>
              </a:spcAft>
              <a:buFont typeface="Arial" charset="0"/>
              <a:buChar char="•"/>
            </a:pPr>
            <a:r>
              <a:rPr lang="en-US" sz="2700" dirty="0" smtClean="0"/>
              <a:t>protocol </a:t>
            </a:r>
            <a:r>
              <a:rPr lang="en-US" sz="2700" dirty="0"/>
              <a:t>is http, hostname is localhost, port is 8888</a:t>
            </a:r>
          </a:p>
          <a:p>
            <a:pPr marL="457200" indent="-457200">
              <a:spcAft>
                <a:spcPts val="600"/>
              </a:spcAft>
              <a:buFont typeface="Arial" charset="0"/>
              <a:buChar char="•"/>
            </a:pPr>
            <a:r>
              <a:rPr lang="en-US" sz="2700" dirty="0" err="1" smtClean="0"/>
              <a:t>url</a:t>
            </a:r>
            <a:r>
              <a:rPr lang="en-US" sz="2700" dirty="0" smtClean="0"/>
              <a:t> </a:t>
            </a:r>
            <a:r>
              <a:rPr lang="en-US" sz="2700" dirty="0"/>
              <a:t>is /Documents/cs109/</a:t>
            </a:r>
            <a:r>
              <a:rPr lang="en-US" sz="2700" dirty="0" err="1"/>
              <a:t>BLA.ipynb</a:t>
            </a:r>
            <a:endParaRPr lang="en-US" sz="2700" dirty="0"/>
          </a:p>
          <a:p>
            <a:pPr marL="457200" indent="-457200">
              <a:spcAft>
                <a:spcPts val="600"/>
              </a:spcAft>
              <a:buFont typeface="Arial" charset="0"/>
              <a:buChar char="•"/>
            </a:pPr>
            <a:r>
              <a:rPr lang="en-US" sz="2700" dirty="0" err="1" smtClean="0"/>
              <a:t>url</a:t>
            </a:r>
            <a:r>
              <a:rPr lang="en-US" sz="2700" dirty="0" smtClean="0"/>
              <a:t> </a:t>
            </a:r>
            <a:r>
              <a:rPr lang="en-US" sz="2700" dirty="0"/>
              <a:t>fragment is </a:t>
            </a:r>
            <a:r>
              <a:rPr lang="en-US" sz="2700" dirty="0" smtClean="0"/>
              <a:t>#</a:t>
            </a:r>
            <a:r>
              <a:rPr lang="en-US" sz="2700" dirty="0"/>
              <a:t>something</a:t>
            </a:r>
          </a:p>
          <a:p>
            <a:pPr>
              <a:spcAft>
                <a:spcPts val="600"/>
              </a:spcAft>
            </a:pPr>
            <a:r>
              <a:rPr lang="en-US" sz="2700" dirty="0"/>
              <a:t>Request is sent to localhost on port 8888. It says:</a:t>
            </a:r>
          </a:p>
          <a:p>
            <a:pPr>
              <a:spcAft>
                <a:spcPts val="600"/>
              </a:spcAft>
            </a:pPr>
            <a:r>
              <a:rPr lang="en-US" sz="2700" dirty="0" smtClean="0">
                <a:latin typeface="Courier New" charset="0"/>
                <a:ea typeface="Courier New" charset="0"/>
                <a:cs typeface="Courier New" charset="0"/>
              </a:rPr>
              <a:t>	Request: GET </a:t>
            </a:r>
            <a:r>
              <a:rPr lang="en-US" sz="2700" dirty="0">
                <a:latin typeface="Courier New" charset="0"/>
                <a:ea typeface="Courier New" charset="0"/>
                <a:cs typeface="Courier New" charset="0"/>
              </a:rPr>
              <a:t>/request-URI HTTP/version</a:t>
            </a:r>
          </a:p>
          <a:p>
            <a:pPr marL="342900" indent="-342900" defTabSz="914400">
              <a:spcBef>
                <a:spcPts val="0"/>
              </a:spcBef>
              <a:spcAft>
                <a:spcPts val="600"/>
              </a:spcAft>
            </a:pPr>
            <a:endParaRPr lang="en-US" dirty="0"/>
          </a:p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52855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146628" y="206006"/>
            <a:ext cx="10101943" cy="64633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latin typeface="Karla" charset="0"/>
                <a:ea typeface="Karla" charset="0"/>
                <a:cs typeface="Karla" charset="0"/>
              </a:rPr>
              <a:t>Example with Response: Google</a:t>
            </a:r>
          </a:p>
          <a:p>
            <a:endParaRPr lang="en-US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GET 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/ HTTP/1.0</a:t>
            </a:r>
          </a:p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Host: 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  <a:hlinkClick r:id="rId2"/>
              </a:rPr>
              <a:t>www.google.com</a:t>
            </a: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  <a:p>
            <a:endParaRPr lang="en-US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HTTP/1.0 200 OK</a:t>
            </a:r>
          </a:p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Date: Mon, 14 Nov 2016 04:49:02 GMT</a:t>
            </a:r>
          </a:p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Expires: -1</a:t>
            </a:r>
          </a:p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Cache-Control: private, max-age=0</a:t>
            </a:r>
          </a:p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Content-Type: text/html; charset=ISO-8859-1</a:t>
            </a:r>
          </a:p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P3P: CP="This is ..."</a:t>
            </a:r>
          </a:p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Server: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gws</a:t>
            </a: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X-XSS-Protection: 1; mode=block</a:t>
            </a:r>
          </a:p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X-Frame-Options: SAMEORIGIN</a:t>
            </a:r>
          </a:p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Set-Cookie: NID=90=gb5q7b0...; expires=Tue, 16-May-2017 04:49:02 GMT; path=/; domain=.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google.com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;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HttpOnly</a:t>
            </a: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Accept-Ranges: none</a:t>
            </a:r>
          </a:p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Vary: 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Accept-Encoding</a:t>
            </a:r>
          </a:p>
          <a:p>
            <a:endParaRPr lang="en-US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&lt;!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doctype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html&gt;&lt;html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itemscope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=""</a:t>
            </a:r>
          </a:p>
          <a:p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itemtype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="http://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schema.org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/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WebPage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"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lang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="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en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"&gt;</a:t>
            </a:r>
          </a:p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&lt;head&gt;&lt;meta content="Search the world's information,</a:t>
            </a:r>
          </a:p>
          <a:p>
            <a:pPr marL="342900" lvl="0" indent="-342900">
              <a:spcAft>
                <a:spcPts val="600"/>
              </a:spcAft>
              <a:defRPr/>
            </a:pP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8576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HTTP Status Codes</a:t>
            </a:r>
            <a:r>
              <a:rPr lang="en-US" baseline="30000" dirty="0" smtClean="0"/>
              <a:t>1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5086" y="867693"/>
            <a:ext cx="11247622" cy="2111143"/>
          </a:xfrm>
        </p:spPr>
        <p:txBody>
          <a:bodyPr/>
          <a:lstStyle/>
          <a:p>
            <a:r>
              <a:rPr lang="en-US" sz="1500" dirty="0">
                <a:latin typeface="Courier New" charset="0"/>
                <a:ea typeface="Courier New" charset="0"/>
                <a:cs typeface="Courier New" charset="0"/>
              </a:rPr>
              <a:t>• 200 OK:</a:t>
            </a:r>
          </a:p>
          <a:p>
            <a:r>
              <a:rPr lang="en-US" sz="1500" dirty="0">
                <a:latin typeface="Courier New" charset="0"/>
                <a:ea typeface="Courier New" charset="0"/>
                <a:cs typeface="Courier New" charset="0"/>
              </a:rPr>
              <a:t>Means that the server did whatever the client wanted it to, and all is well.</a:t>
            </a:r>
          </a:p>
          <a:p>
            <a:r>
              <a:rPr lang="en-US" sz="1500" dirty="0">
                <a:latin typeface="Courier New" charset="0"/>
                <a:ea typeface="Courier New" charset="0"/>
                <a:cs typeface="Courier New" charset="0"/>
              </a:rPr>
              <a:t>• 201 Created:</a:t>
            </a:r>
          </a:p>
          <a:p>
            <a:r>
              <a:rPr lang="en-US" sz="1500" dirty="0">
                <a:latin typeface="Courier New" charset="0"/>
                <a:ea typeface="Courier New" charset="0"/>
                <a:cs typeface="Courier New" charset="0"/>
              </a:rPr>
              <a:t>The request has been fulfilled and resulted in a new resource being created. The newly created resource can be referenced by </a:t>
            </a:r>
            <a:r>
              <a:rPr lang="en-US" sz="1500" dirty="0" smtClean="0">
                <a:latin typeface="Courier New" charset="0"/>
                <a:ea typeface="Courier New" charset="0"/>
                <a:cs typeface="Courier New" charset="0"/>
              </a:rPr>
              <a:t>the URI(s</a:t>
            </a:r>
            <a:r>
              <a:rPr lang="en-US" sz="1500" dirty="0">
                <a:latin typeface="Courier New" charset="0"/>
                <a:ea typeface="Courier New" charset="0"/>
                <a:cs typeface="Courier New" charset="0"/>
              </a:rPr>
              <a:t>) returned in the </a:t>
            </a:r>
            <a:r>
              <a:rPr lang="en-US" sz="1500" dirty="0" err="1" smtClean="0">
                <a:latin typeface="Courier New" charset="0"/>
                <a:ea typeface="Courier New" charset="0"/>
                <a:cs typeface="Courier New" charset="0"/>
              </a:rPr>
              <a:t>enpty</a:t>
            </a:r>
            <a:r>
              <a:rPr lang="en-US" sz="1500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500" dirty="0">
                <a:latin typeface="Courier New" charset="0"/>
                <a:ea typeface="Courier New" charset="0"/>
                <a:cs typeface="Courier New" charset="0"/>
              </a:rPr>
              <a:t>of the response, with the most specific URI for the resource given by a </a:t>
            </a:r>
            <a:r>
              <a:rPr lang="en-US" sz="1500" dirty="0" smtClean="0">
                <a:latin typeface="Courier New" charset="0"/>
                <a:ea typeface="Courier New" charset="0"/>
                <a:cs typeface="Courier New" charset="0"/>
              </a:rPr>
              <a:t>Location </a:t>
            </a:r>
            <a:r>
              <a:rPr lang="en-US" sz="1500" dirty="0">
                <a:latin typeface="Courier New" charset="0"/>
                <a:ea typeface="Courier New" charset="0"/>
                <a:cs typeface="Courier New" charset="0"/>
              </a:rPr>
              <a:t>header field.</a:t>
            </a:r>
          </a:p>
          <a:p>
            <a:r>
              <a:rPr lang="en-US" sz="1500" dirty="0">
                <a:latin typeface="Courier New" charset="0"/>
                <a:ea typeface="Courier New" charset="0"/>
                <a:cs typeface="Courier New" charset="0"/>
              </a:rPr>
              <a:t>• 400: Bad request</a:t>
            </a:r>
          </a:p>
          <a:p>
            <a:r>
              <a:rPr lang="en-US" sz="1500" dirty="0">
                <a:latin typeface="Courier New" charset="0"/>
                <a:ea typeface="Courier New" charset="0"/>
                <a:cs typeface="Courier New" charset="0"/>
              </a:rPr>
              <a:t>The request sent by the client didn't have the correct syntax.</a:t>
            </a:r>
          </a:p>
          <a:p>
            <a:r>
              <a:rPr lang="en-US" sz="1500" dirty="0">
                <a:latin typeface="Courier New" charset="0"/>
                <a:ea typeface="Courier New" charset="0"/>
                <a:cs typeface="Courier New" charset="0"/>
              </a:rPr>
              <a:t>• 401: Unauthorized</a:t>
            </a:r>
          </a:p>
          <a:p>
            <a:r>
              <a:rPr lang="en-US" sz="1500" dirty="0">
                <a:latin typeface="Courier New" charset="0"/>
                <a:ea typeface="Courier New" charset="0"/>
                <a:cs typeface="Courier New" charset="0"/>
              </a:rPr>
              <a:t>Means that the client is not allowed to access the resource. This may change if the client </a:t>
            </a:r>
            <a:r>
              <a:rPr lang="en-US" sz="1500" dirty="0" smtClean="0">
                <a:latin typeface="Courier New" charset="0"/>
                <a:ea typeface="Courier New" charset="0"/>
                <a:cs typeface="Courier New" charset="0"/>
              </a:rPr>
              <a:t>retries with </a:t>
            </a:r>
            <a:r>
              <a:rPr lang="en-US" sz="1500" dirty="0">
                <a:latin typeface="Courier New" charset="0"/>
                <a:ea typeface="Courier New" charset="0"/>
                <a:cs typeface="Courier New" charset="0"/>
              </a:rPr>
              <a:t>an </a:t>
            </a:r>
            <a:r>
              <a:rPr lang="en-US" sz="1500" dirty="0" smtClean="0">
                <a:latin typeface="Courier New" charset="0"/>
                <a:ea typeface="Courier New" charset="0"/>
                <a:cs typeface="Courier New" charset="0"/>
              </a:rPr>
              <a:t>authorization </a:t>
            </a:r>
            <a:r>
              <a:rPr lang="en-US" sz="1500" dirty="0">
                <a:latin typeface="Courier New" charset="0"/>
                <a:ea typeface="Courier New" charset="0"/>
                <a:cs typeface="Courier New" charset="0"/>
              </a:rPr>
              <a:t>header.</a:t>
            </a:r>
          </a:p>
          <a:p>
            <a:r>
              <a:rPr lang="en-US" sz="1500" dirty="0">
                <a:latin typeface="Courier New" charset="0"/>
                <a:ea typeface="Courier New" charset="0"/>
                <a:cs typeface="Courier New" charset="0"/>
              </a:rPr>
              <a:t>• 403: Forbidden</a:t>
            </a:r>
          </a:p>
          <a:p>
            <a:r>
              <a:rPr lang="en-US" sz="1500" dirty="0">
                <a:latin typeface="Courier New" charset="0"/>
                <a:ea typeface="Courier New" charset="0"/>
                <a:cs typeface="Courier New" charset="0"/>
              </a:rPr>
              <a:t>The client is not allowed to access the resource and </a:t>
            </a:r>
            <a:r>
              <a:rPr lang="en-US" sz="1500" dirty="0" err="1" smtClean="0">
                <a:latin typeface="Courier New" charset="0"/>
                <a:ea typeface="Courier New" charset="0"/>
                <a:cs typeface="Courier New" charset="0"/>
              </a:rPr>
              <a:t>authorizaton</a:t>
            </a:r>
            <a:r>
              <a:rPr lang="en-US" sz="1500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500" dirty="0">
                <a:latin typeface="Courier New" charset="0"/>
                <a:ea typeface="Courier New" charset="0"/>
                <a:cs typeface="Courier New" charset="0"/>
              </a:rPr>
              <a:t>will not help.</a:t>
            </a:r>
          </a:p>
          <a:p>
            <a:r>
              <a:rPr lang="en-US" sz="1500" dirty="0">
                <a:latin typeface="Courier New" charset="0"/>
                <a:ea typeface="Courier New" charset="0"/>
                <a:cs typeface="Courier New" charset="0"/>
              </a:rPr>
              <a:t>• 404: Not found</a:t>
            </a:r>
          </a:p>
          <a:p>
            <a:r>
              <a:rPr lang="en-US" sz="1500" dirty="0">
                <a:latin typeface="Courier New" charset="0"/>
                <a:ea typeface="Courier New" charset="0"/>
                <a:cs typeface="Courier New" charset="0"/>
              </a:rPr>
              <a:t>Seen this one before? :) It means that the server has not heard of the resource and has no further clues as to what the client </a:t>
            </a:r>
            <a:r>
              <a:rPr lang="en-US" sz="1500" dirty="0" smtClean="0">
                <a:latin typeface="Courier New" charset="0"/>
                <a:ea typeface="Courier New" charset="0"/>
                <a:cs typeface="Courier New" charset="0"/>
              </a:rPr>
              <a:t>should do </a:t>
            </a:r>
            <a:r>
              <a:rPr lang="en-US" sz="1500" dirty="0">
                <a:latin typeface="Courier New" charset="0"/>
                <a:ea typeface="Courier New" charset="0"/>
                <a:cs typeface="Courier New" charset="0"/>
              </a:rPr>
              <a:t>about it. In other words: dead link.</a:t>
            </a:r>
          </a:p>
          <a:p>
            <a:r>
              <a:rPr lang="en-US" sz="1500" dirty="0">
                <a:latin typeface="Courier New" charset="0"/>
                <a:ea typeface="Courier New" charset="0"/>
                <a:cs typeface="Courier New" charset="0"/>
              </a:rPr>
              <a:t>• 500: Internal server error</a:t>
            </a:r>
          </a:p>
          <a:p>
            <a:r>
              <a:rPr lang="en-US" sz="1500" dirty="0">
                <a:latin typeface="Courier New" charset="0"/>
                <a:ea typeface="Courier New" charset="0"/>
                <a:cs typeface="Courier New" charset="0"/>
              </a:rPr>
              <a:t>Something went wrong inside the server.</a:t>
            </a:r>
          </a:p>
          <a:p>
            <a:r>
              <a:rPr lang="en-US" sz="1500" dirty="0">
                <a:latin typeface="Courier New" charset="0"/>
                <a:ea typeface="Courier New" charset="0"/>
                <a:cs typeface="Courier New" charset="0"/>
              </a:rPr>
              <a:t>• 501: Not implemented</a:t>
            </a:r>
          </a:p>
          <a:p>
            <a:r>
              <a:rPr lang="en-US" sz="1500" dirty="0">
                <a:latin typeface="Courier New" charset="0"/>
                <a:ea typeface="Courier New" charset="0"/>
                <a:cs typeface="Courier New" charset="0"/>
              </a:rPr>
              <a:t>The request method is not supported by the server</a:t>
            </a:r>
          </a:p>
          <a:p>
            <a:endParaRPr lang="en-US" sz="1500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743201" y="6480628"/>
            <a:ext cx="5291833" cy="523220"/>
          </a:xfrm>
          <a:prstGeom prst="rect">
            <a:avLst/>
          </a:prstGeom>
          <a:solidFill>
            <a:srgbClr val="F9F9F9"/>
          </a:solidFill>
        </p:spPr>
        <p:txBody>
          <a:bodyPr wrap="none" rtlCol="0">
            <a:spAutoFit/>
          </a:bodyPr>
          <a:lstStyle/>
          <a:p>
            <a:r>
              <a:rPr lang="en-US" sz="1400" baseline="30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1</a:t>
            </a:r>
            <a:r>
              <a:rPr 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from http://</a:t>
            </a:r>
            <a:r>
              <a:rPr lang="en-US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www.garshol.priv.no</a:t>
            </a:r>
            <a:r>
              <a:rPr 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/download/text/http-</a:t>
            </a:r>
            <a:r>
              <a:rPr lang="en-US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tut.htm</a:t>
            </a:r>
            <a:r>
              <a:rPr 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)</a:t>
            </a:r>
          </a:p>
          <a:p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9819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Web Servers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1059" y="983807"/>
            <a:ext cx="11745763" cy="4850936"/>
          </a:xfrm>
        </p:spPr>
        <p:txBody>
          <a:bodyPr/>
          <a:lstStyle/>
          <a:p>
            <a:pPr marL="342900" indent="-342900" defTabSz="914400">
              <a:spcBef>
                <a:spcPts val="0"/>
              </a:spcBef>
              <a:spcAft>
                <a:spcPts val="600"/>
              </a:spcAft>
            </a:pPr>
            <a:r>
              <a:rPr lang="en-US" b="1" dirty="0" smtClean="0"/>
              <a:t>Requests:</a:t>
            </a:r>
          </a:p>
          <a:p>
            <a:pPr marL="457200" indent="-457200" defTabSz="914400">
              <a:spcBef>
                <a:spcPts val="0"/>
              </a:spcBef>
              <a:spcAft>
                <a:spcPts val="600"/>
              </a:spcAft>
              <a:buFont typeface="Arial" charset="0"/>
              <a:buChar char="•"/>
            </a:pPr>
            <a:r>
              <a:rPr lang="en-US" dirty="0" smtClean="0"/>
              <a:t>great </a:t>
            </a:r>
            <a:r>
              <a:rPr lang="en-US" dirty="0"/>
              <a:t>module built into python for </a:t>
            </a:r>
            <a:r>
              <a:rPr lang="en-US" dirty="0" smtClean="0"/>
              <a:t>http requests</a:t>
            </a:r>
          </a:p>
          <a:p>
            <a:pPr defTabSz="914400">
              <a:spcBef>
                <a:spcPts val="0"/>
              </a:spcBef>
              <a:spcAft>
                <a:spcPts val="600"/>
              </a:spcAft>
            </a:pPr>
            <a:r>
              <a:rPr lang="en-US" sz="2000" dirty="0" err="1" smtClean="0">
                <a:latin typeface="Courier New" charset="0"/>
                <a:ea typeface="Courier New" charset="0"/>
                <a:cs typeface="Courier New" charset="0"/>
              </a:rPr>
              <a:t>req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=</a:t>
            </a:r>
            <a:r>
              <a:rPr lang="en-US" sz="2000" dirty="0" err="1" smtClean="0">
                <a:latin typeface="Courier New" charset="0"/>
                <a:ea typeface="Courier New" charset="0"/>
                <a:cs typeface="Courier New" charset="0"/>
              </a:rPr>
              <a:t>requests.get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  <a:hlinkClick r:id="rId2"/>
              </a:rPr>
              <a:t>“</a:t>
            </a:r>
            <a:r>
              <a:rPr lang="en-US" sz="2000" dirty="0" smtClean="0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  <a:hlinkClick r:id="rId2"/>
              </a:rPr>
              <a:t>https</a:t>
            </a:r>
            <a:r>
              <a:rPr lang="en-US" sz="2000" dirty="0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  <a:hlinkClick r:id="rId2"/>
              </a:rPr>
              <a:t>://</a:t>
            </a:r>
            <a:r>
              <a:rPr lang="en-US" sz="2000" dirty="0" smtClean="0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  <a:hlinkClick r:id="rId2"/>
              </a:rPr>
              <a:t>en.wikipedia.org/wiki/Harvard_University</a:t>
            </a:r>
            <a:r>
              <a:rPr lang="en-US" sz="2000" dirty="0" smtClean="0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”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pPr defTabSz="914400">
              <a:spcBef>
                <a:spcPts val="0"/>
              </a:spcBef>
              <a:spcAft>
                <a:spcPts val="600"/>
              </a:spcAft>
            </a:pPr>
            <a:endParaRPr lang="en-US" sz="2000" dirty="0" smtClean="0"/>
          </a:p>
          <a:p>
            <a:pPr defTabSz="914400">
              <a:spcBef>
                <a:spcPts val="0"/>
              </a:spcBef>
              <a:spcAft>
                <a:spcPts val="600"/>
              </a:spcAft>
            </a:pPr>
            <a:r>
              <a:rPr lang="en-US" dirty="0" smtClean="0"/>
              <a:t>&lt;</a:t>
            </a:r>
            <a:r>
              <a:rPr lang="en-US" dirty="0"/>
              <a:t>Response [200</a:t>
            </a:r>
            <a:r>
              <a:rPr lang="en-US" dirty="0" smtClean="0"/>
              <a:t>]&gt;</a:t>
            </a:r>
            <a:endParaRPr lang="en-US" dirty="0"/>
          </a:p>
          <a:p>
            <a:pPr defTabSz="914400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page = </a:t>
            </a:r>
            <a:r>
              <a:rPr lang="en-US" dirty="0" err="1" smtClean="0"/>
              <a:t>req.text</a:t>
            </a:r>
            <a:endParaRPr lang="en-US" dirty="0" smtClean="0"/>
          </a:p>
          <a:p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'&lt;!DOCTYPE html&gt;\n&lt;html class="client-</a:t>
            </a:r>
            <a:r>
              <a:rPr lang="en-US" sz="1800" dirty="0" err="1">
                <a:latin typeface="Courier New" charset="0"/>
                <a:ea typeface="Courier New" charset="0"/>
                <a:cs typeface="Courier New" charset="0"/>
              </a:rPr>
              <a:t>nojs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" </a:t>
            </a:r>
            <a:r>
              <a:rPr lang="en-US" sz="1800" dirty="0" err="1">
                <a:latin typeface="Courier New" charset="0"/>
                <a:ea typeface="Courier New" charset="0"/>
                <a:cs typeface="Courier New" charset="0"/>
              </a:rPr>
              <a:t>lang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="</a:t>
            </a:r>
            <a:r>
              <a:rPr lang="en-US" sz="1800" dirty="0" err="1">
                <a:latin typeface="Courier New" charset="0"/>
                <a:ea typeface="Courier New" charset="0"/>
                <a:cs typeface="Courier New" charset="0"/>
              </a:rPr>
              <a:t>en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" </a:t>
            </a:r>
            <a:r>
              <a:rPr lang="en-US" sz="1800" dirty="0" err="1">
                <a:latin typeface="Courier New" charset="0"/>
                <a:ea typeface="Courier New" charset="0"/>
                <a:cs typeface="Courier New" charset="0"/>
              </a:rPr>
              <a:t>dir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="</a:t>
            </a:r>
            <a:r>
              <a:rPr lang="en-US" sz="1800" dirty="0" err="1">
                <a:latin typeface="Courier New" charset="0"/>
                <a:ea typeface="Courier New" charset="0"/>
                <a:cs typeface="Courier New" charset="0"/>
              </a:rPr>
              <a:t>ltr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"&gt;\n&lt;head&gt;\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n&lt;meta 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charset="UTF-8"/&gt;\n&lt;title&gt;Harvard University 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-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Wikipedia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&lt;/title&gt;\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n&lt;script&gt;</a:t>
            </a:r>
            <a:r>
              <a:rPr lang="en-US" sz="1800" dirty="0" err="1" smtClean="0">
                <a:latin typeface="Courier New" charset="0"/>
                <a:ea typeface="Courier New" charset="0"/>
                <a:cs typeface="Courier New" charset="0"/>
              </a:rPr>
              <a:t>document.documentElement.className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=</a:t>
            </a:r>
            <a:r>
              <a:rPr lang="en-US" sz="1800" dirty="0" err="1" smtClean="0">
                <a:latin typeface="Courier New" charset="0"/>
                <a:ea typeface="Courier New" charset="0"/>
                <a:cs typeface="Courier New" charset="0"/>
              </a:rPr>
              <a:t>document.documentElement.className.replace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( /(^|\\s)client-</a:t>
            </a:r>
            <a:r>
              <a:rPr lang="en-US" sz="1800" dirty="0" err="1">
                <a:latin typeface="Courier New" charset="0"/>
                <a:ea typeface="Courier New" charset="0"/>
                <a:cs typeface="Courier New" charset="0"/>
              </a:rPr>
              <a:t>nojs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(\\s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|$)/,"$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1client-js$2"</a:t>
            </a:r>
          </a:p>
          <a:p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);&lt;/script&gt;\n&lt;script&gt;(</a:t>
            </a:r>
            <a:r>
              <a:rPr lang="en-US" sz="1800" dirty="0" err="1">
                <a:latin typeface="Courier New" charset="0"/>
                <a:ea typeface="Courier New" charset="0"/>
                <a:cs typeface="Courier New" charset="0"/>
              </a:rPr>
              <a:t>window.RLQ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=</a:t>
            </a:r>
            <a:r>
              <a:rPr lang="en-US" sz="1800" dirty="0" err="1">
                <a:latin typeface="Courier New" charset="0"/>
                <a:ea typeface="Courier New" charset="0"/>
                <a:cs typeface="Courier New" charset="0"/>
              </a:rPr>
              <a:t>window.RLQ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||[]).push(function(){</a:t>
            </a:r>
            <a:r>
              <a:rPr lang="en-US" sz="1800" dirty="0" err="1">
                <a:latin typeface="Courier New" charset="0"/>
                <a:ea typeface="Courier New" charset="0"/>
                <a:cs typeface="Courier New" charset="0"/>
              </a:rPr>
              <a:t>mw.config.set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({</a:t>
            </a:r>
          </a:p>
          <a:p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"wgCanonicalNamespace":"","wgCanonicalSpecialPageName":false,"wgNamespaceNumber"</a:t>
            </a:r>
          </a:p>
          <a:p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:0,"wgPageName":"Harvard_University","wgTitle":"Harva...'</a:t>
            </a:r>
          </a:p>
          <a:p>
            <a:pPr defTabSz="914400">
              <a:spcBef>
                <a:spcPts val="0"/>
              </a:spcBef>
              <a:spcAft>
                <a:spcPts val="600"/>
              </a:spcAft>
            </a:pPr>
            <a:endParaRPr lang="en-US" dirty="0"/>
          </a:p>
          <a:p>
            <a:pPr defTabSz="914400">
              <a:spcBef>
                <a:spcPts val="0"/>
              </a:spcBef>
              <a:spcAft>
                <a:spcPts val="600"/>
              </a:spcAft>
            </a:pPr>
            <a:endParaRPr lang="en-US" dirty="0"/>
          </a:p>
          <a:p>
            <a:pPr defTabSz="914400">
              <a:spcBef>
                <a:spcPts val="0"/>
              </a:spcBef>
              <a:spcAft>
                <a:spcPts val="600"/>
              </a:spcAft>
            </a:pPr>
            <a:endParaRPr lang="en-US" sz="2000" dirty="0">
              <a:latin typeface="Courier New" charset="0"/>
              <a:ea typeface="Courier New" charset="0"/>
              <a:cs typeface="Courier New" charset="0"/>
            </a:endParaRPr>
          </a:p>
          <a:p>
            <a:pPr marL="457200" indent="-457200" defTabSz="914400">
              <a:spcBef>
                <a:spcPts val="0"/>
              </a:spcBef>
              <a:spcAft>
                <a:spcPts val="600"/>
              </a:spcAft>
              <a:buFont typeface="Arial" charset="0"/>
              <a:buChar char="•"/>
            </a:pPr>
            <a:endParaRPr lang="en-US" dirty="0"/>
          </a:p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63601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9434" y="0"/>
            <a:ext cx="73131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0754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Python data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scraping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8084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898821" y="250906"/>
            <a:ext cx="8542637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dirty="0" smtClean="0">
                <a:solidFill>
                  <a:srgbClr val="474747"/>
                </a:solidFill>
                <a:effectLst/>
                <a:latin typeface="Karla" charset="0"/>
                <a:ea typeface="Karla" charset="0"/>
                <a:cs typeface="Karla" charset="0"/>
              </a:rPr>
              <a:t>It took about three years</a:t>
            </a:r>
          </a:p>
          <a:p>
            <a:pPr algn="ctr"/>
            <a:r>
              <a:rPr lang="en-US" sz="4400" dirty="0" smtClean="0">
                <a:solidFill>
                  <a:srgbClr val="474747"/>
                </a:solidFill>
                <a:effectLst/>
                <a:latin typeface="Karla" charset="0"/>
                <a:ea typeface="Karla" charset="0"/>
                <a:cs typeface="Karla" charset="0"/>
              </a:rPr>
              <a:t>before the </a:t>
            </a:r>
            <a:r>
              <a:rPr lang="en-US" sz="4400" dirty="0" err="1" smtClean="0">
                <a:solidFill>
                  <a:srgbClr val="474747"/>
                </a:solidFill>
                <a:effectLst/>
                <a:latin typeface="Karla" charset="0"/>
                <a:ea typeface="Karla" charset="0"/>
                <a:cs typeface="Karla" charset="0"/>
              </a:rPr>
              <a:t>BellKor’s</a:t>
            </a:r>
            <a:r>
              <a:rPr lang="en-US" sz="4400" dirty="0" smtClean="0">
                <a:solidFill>
                  <a:srgbClr val="474747"/>
                </a:solidFill>
                <a:effectLst/>
                <a:latin typeface="Karla" charset="0"/>
                <a:ea typeface="Karla" charset="0"/>
                <a:cs typeface="Karla" charset="0"/>
              </a:rPr>
              <a:t> Pragmatic</a:t>
            </a:r>
          </a:p>
          <a:p>
            <a:pPr algn="ctr"/>
            <a:r>
              <a:rPr lang="en-US" sz="4400" dirty="0" smtClean="0">
                <a:solidFill>
                  <a:srgbClr val="474747"/>
                </a:solidFill>
                <a:effectLst/>
                <a:latin typeface="Karla" charset="0"/>
                <a:ea typeface="Karla" charset="0"/>
                <a:cs typeface="Karla" charset="0"/>
              </a:rPr>
              <a:t>Chaos team managed to win</a:t>
            </a:r>
          </a:p>
          <a:p>
            <a:pPr algn="ctr"/>
            <a:r>
              <a:rPr lang="en-US" sz="4400" dirty="0" smtClean="0">
                <a:solidFill>
                  <a:srgbClr val="474747"/>
                </a:solidFill>
                <a:effectLst/>
                <a:latin typeface="Karla" charset="0"/>
                <a:ea typeface="Karla" charset="0"/>
                <a:cs typeface="Karla" charset="0"/>
              </a:rPr>
              <a:t>the prize ... The winning</a:t>
            </a:r>
          </a:p>
          <a:p>
            <a:pPr algn="ctr"/>
            <a:r>
              <a:rPr lang="en-US" sz="4400" dirty="0" smtClean="0">
                <a:solidFill>
                  <a:srgbClr val="474747"/>
                </a:solidFill>
                <a:effectLst/>
                <a:latin typeface="Karla" charset="0"/>
                <a:ea typeface="Karla" charset="0"/>
                <a:cs typeface="Karla" charset="0"/>
              </a:rPr>
              <a:t>algorithm was ... so complex</a:t>
            </a:r>
          </a:p>
          <a:p>
            <a:pPr algn="ctr"/>
            <a:r>
              <a:rPr lang="en-US" sz="4400" dirty="0" smtClean="0">
                <a:solidFill>
                  <a:srgbClr val="474747"/>
                </a:solidFill>
                <a:effectLst/>
                <a:latin typeface="Karla" charset="0"/>
                <a:ea typeface="Karla" charset="0"/>
                <a:cs typeface="Karla" charset="0"/>
              </a:rPr>
              <a:t>that it was never implemented</a:t>
            </a:r>
          </a:p>
          <a:p>
            <a:pPr algn="ctr"/>
            <a:r>
              <a:rPr lang="en-US" sz="4400" dirty="0" smtClean="0">
                <a:solidFill>
                  <a:srgbClr val="474747"/>
                </a:solidFill>
                <a:effectLst/>
                <a:latin typeface="Karla" charset="0"/>
                <a:ea typeface="Karla" charset="0"/>
                <a:cs typeface="Karla" charset="0"/>
              </a:rPr>
              <a:t>by Netflix.</a:t>
            </a:r>
            <a:r>
              <a:rPr lang="en-US" sz="4400" baseline="30000" dirty="0" smtClean="0">
                <a:solidFill>
                  <a:srgbClr val="474747"/>
                </a:solidFill>
                <a:effectLst/>
                <a:latin typeface="Karla" charset="0"/>
                <a:ea typeface="Karla" charset="0"/>
                <a:cs typeface="Karla" charset="0"/>
              </a:rPr>
              <a:t>1</a:t>
            </a:r>
            <a:r>
              <a:rPr lang="en-US" sz="4400" dirty="0" smtClean="0">
                <a:solidFill>
                  <a:srgbClr val="474747"/>
                </a:solidFill>
                <a:effectLst/>
                <a:latin typeface="Karla" charset="0"/>
                <a:ea typeface="Karla" charset="0"/>
                <a:cs typeface="Karla" charset="0"/>
              </a:rPr>
              <a:t> </a:t>
            </a:r>
            <a:endParaRPr lang="en-US" sz="4400" dirty="0">
              <a:solidFill>
                <a:srgbClr val="474747"/>
              </a:solidFill>
              <a:effectLst/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413957" y="5975177"/>
            <a:ext cx="5314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aseline="30000" dirty="0" smtClean="0">
                <a:solidFill>
                  <a:srgbClr val="474747"/>
                </a:solidFill>
                <a:effectLst/>
                <a:latin typeface="Helvetica" charset="0"/>
              </a:rPr>
              <a:t>1</a:t>
            </a:r>
            <a:r>
              <a:rPr lang="en-US" dirty="0" smtClean="0">
                <a:solidFill>
                  <a:srgbClr val="474747"/>
                </a:solidFill>
                <a:effectLst/>
                <a:latin typeface="Helvetica" charset="0"/>
              </a:rPr>
              <a:t> https://</a:t>
            </a:r>
            <a:r>
              <a:rPr lang="en-US" dirty="0" err="1" smtClean="0">
                <a:solidFill>
                  <a:srgbClr val="474747"/>
                </a:solidFill>
                <a:effectLst/>
                <a:latin typeface="Helvetica" charset="0"/>
              </a:rPr>
              <a:t>hbr.org</a:t>
            </a:r>
            <a:r>
              <a:rPr lang="en-US" dirty="0" smtClean="0">
                <a:solidFill>
                  <a:srgbClr val="474747"/>
                </a:solidFill>
                <a:effectLst/>
                <a:latin typeface="Helvetica" charset="0"/>
              </a:rPr>
              <a:t>/2012/10/big-data-hype-and-reality</a:t>
            </a:r>
            <a:endParaRPr lang="en-US" dirty="0">
              <a:solidFill>
                <a:srgbClr val="474747"/>
              </a:solidFill>
              <a:effectLst/>
              <a:latin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0503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Python data scraping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spcAft>
                <a:spcPts val="1800"/>
              </a:spcAft>
              <a:buFont typeface="Arial" charset="0"/>
              <a:buChar char="•"/>
            </a:pPr>
            <a:r>
              <a:rPr lang="en-US" dirty="0"/>
              <a:t>Why scrape the </a:t>
            </a:r>
            <a:r>
              <a:rPr lang="en-US" dirty="0" smtClean="0"/>
              <a:t>web?</a:t>
            </a:r>
          </a:p>
          <a:p>
            <a:pPr marL="457200" indent="-457200">
              <a:spcAft>
                <a:spcPts val="1800"/>
              </a:spcAft>
              <a:buFont typeface="Arial" charset="0"/>
              <a:buChar char="•"/>
            </a:pPr>
            <a:r>
              <a:rPr lang="en-US" dirty="0" smtClean="0"/>
              <a:t>vast </a:t>
            </a:r>
            <a:r>
              <a:rPr lang="en-US" dirty="0"/>
              <a:t>source of </a:t>
            </a:r>
            <a:r>
              <a:rPr lang="en-US" dirty="0" smtClean="0"/>
              <a:t>information</a:t>
            </a:r>
            <a:r>
              <a:rPr lang="en-US" dirty="0"/>
              <a:t>, combine with </a:t>
            </a:r>
            <a:r>
              <a:rPr lang="en-US" dirty="0" smtClean="0"/>
              <a:t>other data </a:t>
            </a:r>
            <a:r>
              <a:rPr lang="en-US" dirty="0"/>
              <a:t>sets</a:t>
            </a:r>
          </a:p>
          <a:p>
            <a:pPr marL="457200" indent="-457200">
              <a:spcAft>
                <a:spcPts val="1800"/>
              </a:spcAft>
              <a:buFont typeface="Arial" charset="0"/>
              <a:buChar char="•"/>
            </a:pPr>
            <a:r>
              <a:rPr lang="en-US" dirty="0" smtClean="0"/>
              <a:t>companies </a:t>
            </a:r>
            <a:r>
              <a:rPr lang="en-US" dirty="0"/>
              <a:t>have not provided APIs</a:t>
            </a:r>
          </a:p>
          <a:p>
            <a:pPr marL="457200" indent="-457200">
              <a:spcAft>
                <a:spcPts val="1800"/>
              </a:spcAft>
              <a:buFont typeface="Arial" charset="0"/>
              <a:buChar char="•"/>
            </a:pPr>
            <a:r>
              <a:rPr lang="en-US" dirty="0" smtClean="0"/>
              <a:t>automate </a:t>
            </a:r>
            <a:r>
              <a:rPr lang="en-US" dirty="0"/>
              <a:t>tasks</a:t>
            </a:r>
          </a:p>
          <a:p>
            <a:pPr marL="457200" indent="-457200">
              <a:spcAft>
                <a:spcPts val="1800"/>
              </a:spcAft>
              <a:buFont typeface="Arial" charset="0"/>
              <a:buChar char="•"/>
            </a:pPr>
            <a:r>
              <a:rPr lang="en-US" dirty="0" smtClean="0"/>
              <a:t>keep </a:t>
            </a:r>
            <a:r>
              <a:rPr lang="en-US" dirty="0"/>
              <a:t>up with sites</a:t>
            </a:r>
          </a:p>
          <a:p>
            <a:pPr marL="457200" indent="-457200">
              <a:spcAft>
                <a:spcPts val="1800"/>
              </a:spcAft>
              <a:buFont typeface="Arial" charset="0"/>
              <a:buChar char="•"/>
            </a:pPr>
            <a:r>
              <a:rPr lang="en-US" dirty="0" smtClean="0"/>
              <a:t>fun</a:t>
            </a:r>
            <a:r>
              <a:rPr lang="en-US" dirty="0"/>
              <a:t>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47382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Python data scraping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c</a:t>
            </a:r>
            <a:r>
              <a:rPr lang="en-US" b="1" dirty="0" smtClean="0"/>
              <a:t>opyrights </a:t>
            </a:r>
            <a:r>
              <a:rPr lang="en-US" b="1" dirty="0"/>
              <a:t>and permission</a:t>
            </a:r>
            <a:r>
              <a:rPr lang="en-US" b="1" dirty="0" smtClean="0"/>
              <a:t>:</a:t>
            </a:r>
          </a:p>
          <a:p>
            <a:endParaRPr lang="en-US" b="1" dirty="0"/>
          </a:p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r>
              <a:rPr lang="en-US" dirty="0"/>
              <a:t>be careful and polite</a:t>
            </a:r>
          </a:p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r>
              <a:rPr lang="en-US" dirty="0" smtClean="0"/>
              <a:t>give </a:t>
            </a:r>
            <a:r>
              <a:rPr lang="en-US" dirty="0"/>
              <a:t>credit</a:t>
            </a:r>
          </a:p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r>
              <a:rPr lang="en-US" dirty="0" smtClean="0"/>
              <a:t>care </a:t>
            </a:r>
            <a:r>
              <a:rPr lang="en-US" dirty="0"/>
              <a:t>about media law</a:t>
            </a:r>
          </a:p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r>
              <a:rPr lang="en-US" dirty="0" smtClean="0"/>
              <a:t>don't </a:t>
            </a:r>
            <a:r>
              <a:rPr lang="en-US" dirty="0"/>
              <a:t>be evil (no spam, overloading sites, etc.)</a:t>
            </a:r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900745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Python data scraping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err="1" smtClean="0"/>
              <a:t>Robots.txt</a:t>
            </a:r>
            <a:endParaRPr lang="en-US" b="1" dirty="0" smtClean="0"/>
          </a:p>
          <a:p>
            <a:endParaRPr lang="en-US" dirty="0"/>
          </a:p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r>
              <a:rPr lang="en-US" dirty="0"/>
              <a:t>specified by web site owner</a:t>
            </a:r>
          </a:p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r>
              <a:rPr lang="en-US" dirty="0" smtClean="0"/>
              <a:t>gives instructions </a:t>
            </a:r>
            <a:r>
              <a:rPr lang="en-US" dirty="0"/>
              <a:t>to web robots (aka your script)</a:t>
            </a:r>
          </a:p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r>
              <a:rPr lang="en-US" dirty="0" smtClean="0"/>
              <a:t>is </a:t>
            </a:r>
            <a:r>
              <a:rPr lang="en-US" dirty="0"/>
              <a:t>located at the top-level directory of the </a:t>
            </a:r>
            <a:r>
              <a:rPr lang="en-US" dirty="0" smtClean="0"/>
              <a:t>web server</a:t>
            </a:r>
            <a:endParaRPr lang="en-US" dirty="0"/>
          </a:p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r>
              <a:rPr lang="en-US" dirty="0"/>
              <a:t>e.g.: </a:t>
            </a:r>
            <a:r>
              <a:rPr lang="en-US" dirty="0" smtClean="0"/>
              <a:t>http</a:t>
            </a:r>
            <a:r>
              <a:rPr lang="en-US" dirty="0"/>
              <a:t>://</a:t>
            </a:r>
            <a:r>
              <a:rPr lang="en-US" dirty="0" err="1"/>
              <a:t>google.com</a:t>
            </a:r>
            <a:r>
              <a:rPr lang="en-US" dirty="0"/>
              <a:t>/</a:t>
            </a:r>
            <a:r>
              <a:rPr lang="en-US" dirty="0" err="1"/>
              <a:t>robots.txt</a:t>
            </a:r>
            <a:endParaRPr lang="en-US" dirty="0"/>
          </a:p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89078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charset="0"/>
              <a:buChar char="•"/>
            </a:pPr>
            <a:r>
              <a:rPr lang="en-US" sz="2000" dirty="0"/>
              <a:t>angle brackets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dirty="0" smtClean="0"/>
              <a:t>should </a:t>
            </a:r>
            <a:r>
              <a:rPr lang="en-US" sz="2000" dirty="0"/>
              <a:t>be in pairs, </a:t>
            </a:r>
            <a:r>
              <a:rPr lang="en-US" sz="2000" dirty="0" err="1"/>
              <a:t>eg</a:t>
            </a:r>
            <a:r>
              <a:rPr lang="en-US" sz="2000" dirty="0"/>
              <a:t> </a:t>
            </a:r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&lt;p&gt;Hello&lt;/p&gt;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dirty="0" smtClean="0"/>
              <a:t>maybe </a:t>
            </a:r>
            <a:r>
              <a:rPr lang="en-US" sz="2000" dirty="0"/>
              <a:t>in implicit bears, such as </a:t>
            </a:r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&lt;</a:t>
            </a:r>
            <a:r>
              <a:rPr lang="en-US" sz="2000" dirty="0" err="1">
                <a:latin typeface="Courier New" charset="0"/>
                <a:ea typeface="Courier New" charset="0"/>
                <a:cs typeface="Courier New" charset="0"/>
              </a:rPr>
              <a:t>br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/&gt;</a:t>
            </a:r>
          </a:p>
          <a:p>
            <a:endParaRPr lang="en-US" sz="2000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&lt;!DOCTYPE html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&gt;</a:t>
            </a:r>
          </a:p>
          <a:p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&lt;</a:t>
            </a:r>
            <a:r>
              <a:rPr lang="en-US" sz="1800" dirty="0">
                <a:solidFill>
                  <a:srgbClr val="00B050"/>
                </a:solidFill>
                <a:latin typeface="Courier New" charset="0"/>
                <a:ea typeface="Courier New" charset="0"/>
                <a:cs typeface="Courier New" charset="0"/>
              </a:rPr>
              <a:t>html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&gt;</a:t>
            </a:r>
          </a:p>
          <a:p>
            <a:pPr marL="457182" lvl="1" indent="0">
              <a:buNone/>
            </a:pP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&lt;</a:t>
            </a:r>
            <a:r>
              <a:rPr lang="en-US" sz="1800" dirty="0">
                <a:solidFill>
                  <a:srgbClr val="00B050"/>
                </a:solidFill>
                <a:latin typeface="Courier New" charset="0"/>
                <a:ea typeface="Courier New" charset="0"/>
                <a:cs typeface="Courier New" charset="0"/>
              </a:rPr>
              <a:t>head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&gt;</a:t>
            </a:r>
          </a:p>
          <a:p>
            <a:pPr marL="457182" lvl="1" indent="0">
              <a:buNone/>
            </a:pP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	&lt;</a:t>
            </a:r>
            <a:r>
              <a:rPr lang="en-US" sz="1800" dirty="0" smtClean="0">
                <a:solidFill>
                  <a:srgbClr val="00B050"/>
                </a:solidFill>
                <a:latin typeface="Courier New" charset="0"/>
                <a:ea typeface="Courier New" charset="0"/>
                <a:cs typeface="Courier New" charset="0"/>
              </a:rPr>
              <a:t>title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&gt;Title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&lt;/</a:t>
            </a:r>
            <a:r>
              <a:rPr lang="en-US" sz="1800" dirty="0">
                <a:solidFill>
                  <a:srgbClr val="00B050"/>
                </a:solidFill>
                <a:latin typeface="Courier New" charset="0"/>
                <a:ea typeface="Courier New" charset="0"/>
                <a:cs typeface="Courier New" charset="0"/>
              </a:rPr>
              <a:t>title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&gt;</a:t>
            </a:r>
          </a:p>
          <a:p>
            <a:pPr marL="457182" lvl="1" indent="0">
              <a:buNone/>
            </a:pP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&lt;/</a:t>
            </a:r>
            <a:r>
              <a:rPr lang="en-US" sz="1800" dirty="0">
                <a:solidFill>
                  <a:srgbClr val="00B050"/>
                </a:solidFill>
                <a:latin typeface="Courier New" charset="0"/>
                <a:ea typeface="Courier New" charset="0"/>
                <a:cs typeface="Courier New" charset="0"/>
              </a:rPr>
              <a:t>head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&gt;</a:t>
            </a:r>
          </a:p>
          <a:p>
            <a:pPr marL="457182" lvl="1" indent="0">
              <a:buNone/>
            </a:pP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&lt;</a:t>
            </a:r>
            <a:r>
              <a:rPr lang="en-US" sz="1800" dirty="0">
                <a:solidFill>
                  <a:srgbClr val="00B050"/>
                </a:solidFill>
                <a:latin typeface="Courier New" charset="0"/>
                <a:ea typeface="Courier New" charset="0"/>
                <a:cs typeface="Courier New" charset="0"/>
              </a:rPr>
              <a:t>body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&gt;</a:t>
            </a:r>
          </a:p>
          <a:p>
            <a:pPr marL="457182" lvl="1" indent="0">
              <a:buNone/>
            </a:pP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	&lt;</a:t>
            </a:r>
            <a:r>
              <a:rPr lang="en-US" sz="1800" dirty="0" smtClean="0">
                <a:solidFill>
                  <a:srgbClr val="00B050"/>
                </a:solidFill>
                <a:latin typeface="Courier New" charset="0"/>
                <a:ea typeface="Courier New" charset="0"/>
                <a:cs typeface="Courier New" charset="0"/>
              </a:rPr>
              <a:t>h1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&gt;Body 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Title&lt;/</a:t>
            </a:r>
            <a:r>
              <a:rPr lang="en-US" sz="1800" dirty="0">
                <a:solidFill>
                  <a:srgbClr val="00B050"/>
                </a:solidFill>
                <a:latin typeface="Courier New" charset="0"/>
                <a:ea typeface="Courier New" charset="0"/>
                <a:cs typeface="Courier New" charset="0"/>
              </a:rPr>
              <a:t>h1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&gt;</a:t>
            </a:r>
          </a:p>
          <a:p>
            <a:pPr marL="457182" lvl="1" indent="0">
              <a:buNone/>
            </a:pP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	&lt;</a:t>
            </a:r>
            <a:r>
              <a:rPr lang="en-US" sz="1800" dirty="0" smtClean="0">
                <a:solidFill>
                  <a:srgbClr val="00B050"/>
                </a:solidFill>
                <a:latin typeface="Courier New" charset="0"/>
                <a:ea typeface="Courier New" charset="0"/>
                <a:cs typeface="Courier New" charset="0"/>
              </a:rPr>
              <a:t>p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 &gt;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Body Content&lt;/</a:t>
            </a:r>
            <a:r>
              <a:rPr lang="en-US" sz="1800" dirty="0">
                <a:solidFill>
                  <a:srgbClr val="00B050"/>
                </a:solidFill>
                <a:latin typeface="Courier New" charset="0"/>
                <a:ea typeface="Courier New" charset="0"/>
                <a:cs typeface="Courier New" charset="0"/>
              </a:rPr>
              <a:t>p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&gt;</a:t>
            </a:r>
          </a:p>
          <a:p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	&lt;/</a:t>
            </a:r>
            <a:r>
              <a:rPr lang="en-US" sz="1800" dirty="0">
                <a:solidFill>
                  <a:srgbClr val="00B050"/>
                </a:solidFill>
                <a:latin typeface="Courier New" charset="0"/>
                <a:ea typeface="Courier New" charset="0"/>
                <a:cs typeface="Courier New" charset="0"/>
              </a:rPr>
              <a:t>body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&gt;</a:t>
            </a:r>
          </a:p>
          <a:p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&lt;/</a:t>
            </a:r>
            <a:r>
              <a:rPr lang="en-US" sz="1800" dirty="0">
                <a:solidFill>
                  <a:srgbClr val="00B050"/>
                </a:solidFill>
                <a:latin typeface="Courier New" charset="0"/>
                <a:ea typeface="Courier New" charset="0"/>
                <a:cs typeface="Courier New" charset="0"/>
              </a:rPr>
              <a:t>html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&gt;</a:t>
            </a:r>
          </a:p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3795149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Developer </a:t>
            </a:r>
            <a:r>
              <a:rPr lang="en-US" dirty="0" smtClean="0"/>
              <a:t>Tools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r>
              <a:rPr lang="en-US" dirty="0"/>
              <a:t>ctrl/</a:t>
            </a:r>
            <a:r>
              <a:rPr lang="en-US" dirty="0" err="1"/>
              <a:t>cmd</a:t>
            </a:r>
            <a:r>
              <a:rPr lang="en-US" dirty="0"/>
              <a:t> </a:t>
            </a:r>
            <a:r>
              <a:rPr lang="en-US" dirty="0" err="1"/>
              <a:t>shi</a:t>
            </a:r>
            <a:r>
              <a:rPr lang="en-US" dirty="0"/>
              <a:t>- </a:t>
            </a:r>
            <a:r>
              <a:rPr lang="en-US" dirty="0" err="1"/>
              <a:t>i</a:t>
            </a:r>
            <a:r>
              <a:rPr lang="en-US" dirty="0"/>
              <a:t> in chrome</a:t>
            </a:r>
          </a:p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r>
              <a:rPr lang="en-US" dirty="0" err="1" smtClean="0"/>
              <a:t>cmd</a:t>
            </a:r>
            <a:r>
              <a:rPr lang="en-US" dirty="0" smtClean="0"/>
              <a:t>-option-</a:t>
            </a:r>
            <a:r>
              <a:rPr lang="en-US" dirty="0" err="1" smtClean="0"/>
              <a:t>i</a:t>
            </a:r>
            <a:r>
              <a:rPr lang="en-US" dirty="0" smtClean="0"/>
              <a:t> </a:t>
            </a:r>
            <a:r>
              <a:rPr lang="en-US" dirty="0"/>
              <a:t>in safari</a:t>
            </a:r>
          </a:p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r>
              <a:rPr lang="en-US" dirty="0" smtClean="0"/>
              <a:t>look </a:t>
            </a:r>
            <a:r>
              <a:rPr lang="en-US" dirty="0"/>
              <a:t>for "inspect element"</a:t>
            </a:r>
          </a:p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r>
              <a:rPr lang="en-US" dirty="0" smtClean="0"/>
              <a:t>locate </a:t>
            </a:r>
            <a:r>
              <a:rPr lang="en-US" dirty="0"/>
              <a:t>details of tags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94217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Beautiful Soup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charset="0"/>
              <a:buChar char="•"/>
            </a:pPr>
            <a:r>
              <a:rPr lang="en-US" dirty="0"/>
              <a:t>will normalize dirty html</a:t>
            </a:r>
          </a:p>
          <a:p>
            <a:pPr marL="457200" indent="-457200">
              <a:buFont typeface="Arial" charset="0"/>
              <a:buChar char="•"/>
            </a:pPr>
            <a:r>
              <a:rPr lang="en-US" dirty="0" smtClean="0"/>
              <a:t>basic </a:t>
            </a:r>
            <a:r>
              <a:rPr lang="en-US" dirty="0"/>
              <a:t>usage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8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081" y="2481306"/>
            <a:ext cx="9131300" cy="337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97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 is a tree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tree = bs4.BeautifulSoup(source</a:t>
            </a:r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endParaRPr lang="en-US" sz="2400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## get html root node</a:t>
            </a:r>
          </a:p>
          <a:p>
            <a:r>
              <a:rPr lang="en-US" sz="2400" dirty="0" err="1">
                <a:latin typeface="Courier New" charset="0"/>
                <a:ea typeface="Courier New" charset="0"/>
                <a:cs typeface="Courier New" charset="0"/>
              </a:rPr>
              <a:t>root_node</a:t>
            </a:r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 = </a:t>
            </a:r>
            <a:r>
              <a:rPr lang="en-US" sz="2400" dirty="0" err="1">
                <a:latin typeface="Courier New" charset="0"/>
                <a:ea typeface="Courier New" charset="0"/>
                <a:cs typeface="Courier New" charset="0"/>
              </a:rPr>
              <a:t>tree.html</a:t>
            </a:r>
            <a:endParaRPr lang="en-US" sz="2400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## get head from root using contents</a:t>
            </a:r>
          </a:p>
          <a:p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head = </a:t>
            </a:r>
            <a:r>
              <a:rPr lang="en-US" sz="2400" dirty="0" err="1">
                <a:latin typeface="Courier New" charset="0"/>
                <a:ea typeface="Courier New" charset="0"/>
                <a:cs typeface="Courier New" charset="0"/>
              </a:rPr>
              <a:t>root_node.contents</a:t>
            </a:r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[</a:t>
            </a:r>
            <a:r>
              <a:rPr lang="en-US" sz="2400" dirty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0</a:t>
            </a:r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]</a:t>
            </a:r>
          </a:p>
          <a:p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## get body from root</a:t>
            </a:r>
          </a:p>
          <a:p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body = </a:t>
            </a:r>
            <a:r>
              <a:rPr lang="en-US" sz="2400" dirty="0" err="1">
                <a:latin typeface="Courier New" charset="0"/>
                <a:ea typeface="Courier New" charset="0"/>
                <a:cs typeface="Courier New" charset="0"/>
              </a:rPr>
              <a:t>root_node.contents</a:t>
            </a:r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[</a:t>
            </a:r>
            <a:r>
              <a:rPr lang="en-US" sz="2400" dirty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1</a:t>
            </a:r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]</a:t>
            </a:r>
          </a:p>
          <a:p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## could directly access body</a:t>
            </a:r>
          </a:p>
          <a:p>
            <a:r>
              <a:rPr lang="en-US" sz="2400" dirty="0" err="1">
                <a:latin typeface="Courier New" charset="0"/>
                <a:ea typeface="Courier New" charset="0"/>
                <a:cs typeface="Courier New" charset="0"/>
              </a:rPr>
              <a:t>tree.body</a:t>
            </a:r>
            <a:endParaRPr lang="en-US" sz="2400" dirty="0">
              <a:latin typeface="Courier New" charset="0"/>
              <a:ea typeface="Courier New" charset="0"/>
              <a:cs typeface="Courier New" charset="0"/>
            </a:endParaRPr>
          </a:p>
          <a:p>
            <a:endParaRPr lang="en-US" sz="2400" dirty="0"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9781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Demographics table we want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5764" y="1363436"/>
            <a:ext cx="9359900" cy="450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598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with sole class </a:t>
            </a:r>
            <a:r>
              <a:rPr lang="en-US" dirty="0" err="1"/>
              <a:t>wikitable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9768" y="983807"/>
            <a:ext cx="8561204" cy="542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647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Beautiful </a:t>
            </a:r>
            <a:r>
              <a:rPr lang="en-US" dirty="0"/>
              <a:t>Soup Code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733" y="1424668"/>
            <a:ext cx="10872058" cy="4410075"/>
          </a:xfrm>
        </p:spPr>
      </p:pic>
    </p:spTree>
    <p:extLst>
      <p:ext uri="{BB962C8B-B14F-4D97-AF65-F5344CB8AC3E}">
        <p14:creationId xmlns:p14="http://schemas.microsoft.com/office/powerpoint/2010/main" val="1693527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8022" y="0"/>
            <a:ext cx="91959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78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3135" y="105032"/>
            <a:ext cx="67056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7116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Engineering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r>
              <a:rPr lang="en-US" b="1" dirty="0"/>
              <a:t>data</a:t>
            </a:r>
            <a:r>
              <a:rPr lang="en-US" dirty="0"/>
              <a:t>: scraping, API, feature engineering, all part of </a:t>
            </a:r>
            <a:r>
              <a:rPr lang="en-US" dirty="0" smtClean="0"/>
              <a:t>EDA</a:t>
            </a:r>
          </a:p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r>
              <a:rPr lang="en-US" b="1" dirty="0" smtClean="0"/>
              <a:t>compute</a:t>
            </a:r>
            <a:r>
              <a:rPr lang="en-US" dirty="0"/>
              <a:t>: code, python, R, </a:t>
            </a:r>
            <a:r>
              <a:rPr lang="en-US" dirty="0" err="1"/>
              <a:t>julia</a:t>
            </a:r>
            <a:r>
              <a:rPr lang="en-US" dirty="0"/>
              <a:t>, spark, </a:t>
            </a:r>
            <a:r>
              <a:rPr lang="en-US" dirty="0" err="1" smtClean="0"/>
              <a:t>hadoop</a:t>
            </a:r>
            <a:endParaRPr lang="en-US" dirty="0"/>
          </a:p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r>
              <a:rPr lang="en-US" b="1" dirty="0" smtClean="0"/>
              <a:t>storage/database</a:t>
            </a:r>
            <a:r>
              <a:rPr lang="en-US" dirty="0"/>
              <a:t>: pandas, SQL, NoSQL, </a:t>
            </a:r>
            <a:r>
              <a:rPr lang="en-US" dirty="0" err="1"/>
              <a:t>HBase</a:t>
            </a:r>
            <a:r>
              <a:rPr lang="en-US" dirty="0"/>
              <a:t>, </a:t>
            </a:r>
            <a:r>
              <a:rPr lang="en-US" dirty="0" smtClean="0"/>
              <a:t>disk, memory</a:t>
            </a:r>
          </a:p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r>
              <a:rPr lang="en-US" b="1" dirty="0" err="1" smtClean="0"/>
              <a:t>devops</a:t>
            </a:r>
            <a:r>
              <a:rPr lang="en-US" dirty="0"/>
              <a:t>: AWS, </a:t>
            </a:r>
            <a:r>
              <a:rPr lang="en-US" dirty="0" err="1"/>
              <a:t>docker</a:t>
            </a:r>
            <a:r>
              <a:rPr lang="en-US" dirty="0"/>
              <a:t>, </a:t>
            </a:r>
            <a:r>
              <a:rPr lang="en-US" dirty="0" err="1"/>
              <a:t>mesos</a:t>
            </a:r>
            <a:r>
              <a:rPr lang="en-US" dirty="0"/>
              <a:t>, </a:t>
            </a:r>
            <a:r>
              <a:rPr lang="en-US" dirty="0" smtClean="0"/>
              <a:t>repeatability</a:t>
            </a:r>
          </a:p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r>
              <a:rPr lang="en-US" b="1" dirty="0" smtClean="0"/>
              <a:t>product</a:t>
            </a:r>
            <a:r>
              <a:rPr lang="en-US" dirty="0"/>
              <a:t>: database, web, API, </a:t>
            </a:r>
            <a:r>
              <a:rPr lang="en-US" dirty="0" err="1"/>
              <a:t>viz</a:t>
            </a:r>
            <a:r>
              <a:rPr lang="en-US" dirty="0"/>
              <a:t>, UI, story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934717" y="5128055"/>
            <a:ext cx="63225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Different at different scales</a:t>
            </a:r>
            <a:r>
              <a:rPr lang="en-US" sz="3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....</a:t>
            </a:r>
            <a:endParaRPr lang="en-US" sz="36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43931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3025" y="0"/>
            <a:ext cx="54681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4085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basic EDA </a:t>
            </a:r>
            <a:r>
              <a:rPr lang="en-US" dirty="0" smtClean="0"/>
              <a:t>workflow</a:t>
            </a:r>
            <a:r>
              <a:rPr lang="en-US" baseline="30000" dirty="0" smtClean="0"/>
              <a:t>1</a:t>
            </a:r>
            <a:endParaRPr lang="en-US" baseline="30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sz="2000" b="1" dirty="0"/>
              <a:t>Build</a:t>
            </a:r>
            <a:r>
              <a:rPr lang="en-US" sz="2000" dirty="0"/>
              <a:t> a </a:t>
            </a:r>
            <a:r>
              <a:rPr lang="en-US" sz="2000" dirty="0" err="1"/>
              <a:t>DataFrame</a:t>
            </a:r>
            <a:r>
              <a:rPr lang="en-US" sz="2000" dirty="0"/>
              <a:t> from the data (ideally, put all data in this </a:t>
            </a:r>
            <a:r>
              <a:rPr lang="en-US" sz="2000" dirty="0" smtClean="0"/>
              <a:t>object)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sz="2000" b="1" dirty="0" smtClean="0"/>
              <a:t>Clean</a:t>
            </a:r>
            <a:r>
              <a:rPr lang="en-US" sz="2000" dirty="0" smtClean="0"/>
              <a:t> </a:t>
            </a:r>
            <a:r>
              <a:rPr lang="en-US" sz="2000" dirty="0"/>
              <a:t>the </a:t>
            </a:r>
            <a:r>
              <a:rPr lang="en-US" sz="2000" dirty="0" err="1"/>
              <a:t>DataFrame</a:t>
            </a:r>
            <a:r>
              <a:rPr lang="en-US" sz="2000" dirty="0"/>
              <a:t>. It should have the following </a:t>
            </a:r>
            <a:r>
              <a:rPr lang="en-US" sz="2000" dirty="0" smtClean="0"/>
              <a:t>properties:</a:t>
            </a:r>
          </a:p>
          <a:p>
            <a:pPr marL="1257270" lvl="1" indent="-514350">
              <a:spcAft>
                <a:spcPts val="1200"/>
              </a:spcAft>
            </a:pPr>
            <a:r>
              <a:rPr lang="en-US" sz="1800" dirty="0" smtClean="0"/>
              <a:t>Each </a:t>
            </a:r>
            <a:r>
              <a:rPr lang="en-US" sz="1800" dirty="0"/>
              <a:t>row describes a single </a:t>
            </a:r>
            <a:r>
              <a:rPr lang="en-US" sz="1800" dirty="0" smtClean="0"/>
              <a:t>object</a:t>
            </a:r>
          </a:p>
          <a:p>
            <a:pPr marL="1257270" lvl="1" indent="-514350">
              <a:spcAft>
                <a:spcPts val="1200"/>
              </a:spcAft>
            </a:pPr>
            <a:r>
              <a:rPr lang="en-US" sz="1800" dirty="0" smtClean="0"/>
              <a:t>Each column describes a property of that object</a:t>
            </a:r>
          </a:p>
          <a:p>
            <a:pPr marL="1257270" lvl="1" indent="-514350">
              <a:spcAft>
                <a:spcPts val="1200"/>
              </a:spcAft>
            </a:pPr>
            <a:r>
              <a:rPr lang="en-US" sz="1800" dirty="0" smtClean="0"/>
              <a:t>Columns </a:t>
            </a:r>
            <a:r>
              <a:rPr lang="en-US" sz="1800" dirty="0"/>
              <a:t>are numeric whenever </a:t>
            </a:r>
            <a:r>
              <a:rPr lang="en-US" sz="1800" dirty="0" smtClean="0"/>
              <a:t>appropriate</a:t>
            </a:r>
          </a:p>
          <a:p>
            <a:pPr marL="1257270" lvl="1" indent="-514350">
              <a:spcAft>
                <a:spcPts val="1200"/>
              </a:spcAft>
            </a:pPr>
            <a:r>
              <a:rPr lang="en-US" sz="1800" dirty="0" smtClean="0"/>
              <a:t>Columns </a:t>
            </a:r>
            <a:r>
              <a:rPr lang="en-US" sz="1800" dirty="0"/>
              <a:t>contain atomic </a:t>
            </a:r>
            <a:r>
              <a:rPr lang="en-US" sz="1800" dirty="0" smtClean="0"/>
              <a:t>properties </a:t>
            </a:r>
            <a:r>
              <a:rPr lang="en-US" sz="1800" dirty="0"/>
              <a:t>that cannot be further decomposed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sz="2000" b="1" dirty="0" smtClean="0"/>
              <a:t>Explore</a:t>
            </a:r>
            <a:r>
              <a:rPr lang="en-US" sz="2000" dirty="0" smtClean="0"/>
              <a:t> </a:t>
            </a:r>
            <a:r>
              <a:rPr lang="en-US" sz="2000" b="1" dirty="0"/>
              <a:t>global </a:t>
            </a:r>
            <a:r>
              <a:rPr lang="en-US" sz="2000" b="1" dirty="0" smtClean="0"/>
              <a:t>properties</a:t>
            </a:r>
            <a:r>
              <a:rPr lang="en-US" sz="2000" dirty="0"/>
              <a:t>. Use histograms, </a:t>
            </a:r>
            <a:r>
              <a:rPr lang="en-US" sz="2000" dirty="0" smtClean="0"/>
              <a:t>scatter </a:t>
            </a:r>
            <a:r>
              <a:rPr lang="en-US" sz="2000" dirty="0"/>
              <a:t>plots, and </a:t>
            </a:r>
            <a:r>
              <a:rPr lang="en-US" sz="2000" dirty="0" smtClean="0"/>
              <a:t>aggregation</a:t>
            </a:r>
            <a:r>
              <a:rPr lang="en-US" sz="2000" dirty="0"/>
              <a:t> </a:t>
            </a:r>
            <a:r>
              <a:rPr lang="en-US" sz="2000" dirty="0" smtClean="0"/>
              <a:t>functions </a:t>
            </a:r>
            <a:r>
              <a:rPr lang="en-US" sz="2000" dirty="0"/>
              <a:t>to summarize the </a:t>
            </a:r>
            <a:r>
              <a:rPr lang="en-US" sz="2000" dirty="0" smtClean="0"/>
              <a:t>data.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sz="2000" b="1" dirty="0" smtClean="0"/>
              <a:t>Explore </a:t>
            </a:r>
            <a:r>
              <a:rPr lang="en-US" sz="2000" b="1" dirty="0"/>
              <a:t>group </a:t>
            </a:r>
            <a:r>
              <a:rPr lang="en-US" sz="2000" b="1" dirty="0" smtClean="0"/>
              <a:t>properties</a:t>
            </a:r>
            <a:r>
              <a:rPr lang="en-US" sz="2000" dirty="0"/>
              <a:t>. </a:t>
            </a:r>
            <a:r>
              <a:rPr lang="en-US" sz="2000" dirty="0" smtClean="0"/>
              <a:t>Use </a:t>
            </a:r>
            <a:r>
              <a:rPr lang="en-US" sz="2000" dirty="0" err="1" smtClean="0"/>
              <a:t>groupby</a:t>
            </a:r>
            <a:r>
              <a:rPr lang="en-US" sz="2000" dirty="0"/>
              <a:t>, queries, and small </a:t>
            </a:r>
            <a:r>
              <a:rPr lang="en-US" sz="2000" dirty="0" smtClean="0"/>
              <a:t>multiples </a:t>
            </a:r>
            <a:r>
              <a:rPr lang="en-US" sz="2000" dirty="0"/>
              <a:t>to </a:t>
            </a:r>
            <a:r>
              <a:rPr lang="en-US" sz="2000" dirty="0" smtClean="0"/>
              <a:t>compare subsets </a:t>
            </a:r>
            <a:r>
              <a:rPr lang="en-US" sz="2000" dirty="0"/>
              <a:t>of the data</a:t>
            </a:r>
            <a:r>
              <a:rPr lang="en-US" sz="2000" dirty="0" smtClean="0"/>
              <a:t>.</a:t>
            </a:r>
            <a:endParaRPr lang="en-US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2187146" y="6054810"/>
            <a:ext cx="59394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aseline="30000" dirty="0" smtClean="0">
                <a:latin typeface="Karla" charset="0"/>
                <a:ea typeface="Karla" charset="0"/>
                <a:cs typeface="Karla" charset="0"/>
              </a:rPr>
              <a:t>1</a:t>
            </a:r>
            <a:r>
              <a:rPr lang="en-US" sz="1400" dirty="0" smtClean="0">
                <a:latin typeface="Karla" charset="0"/>
                <a:ea typeface="Karla" charset="0"/>
                <a:cs typeface="Karla" charset="0"/>
              </a:rPr>
              <a:t>enunciated </a:t>
            </a:r>
            <a:r>
              <a:rPr lang="en-US" sz="1400" dirty="0">
                <a:latin typeface="Karla" charset="0"/>
                <a:ea typeface="Karla" charset="0"/>
                <a:cs typeface="Karla" charset="0"/>
              </a:rPr>
              <a:t>in this form by Chris Beaumont, the first Head TF of cs109</a:t>
            </a:r>
          </a:p>
          <a:p>
            <a:endParaRPr lang="en-US" sz="1400" dirty="0"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7119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Relational Database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3580440"/>
      </p:ext>
    </p:extLst>
  </p:cSld>
  <p:clrMapOvr>
    <a:masterClrMapping/>
  </p:clrMapOvr>
</p:sld>
</file>

<file path=ppt/theme/theme1.xml><?xml version="1.0" encoding="utf-8"?>
<a:theme xmlns:a="http://schemas.openxmlformats.org/drawingml/2006/main" name="GEC_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Lecture1a_Introduction" id="{E808CF5C-4825-5C4B-8B6D-A7F4AD58E196}" vid="{84C9A785-A316-7F43-A8E4-06811AA6172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LectureTemplate</Template>
  <TotalTime>801</TotalTime>
  <Words>1498</Words>
  <Application>Microsoft Macintosh PowerPoint</Application>
  <PresentationFormat>Widescreen</PresentationFormat>
  <Paragraphs>220</Paragraphs>
  <Slides>39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5" baseType="lpstr">
      <vt:lpstr>Calibri</vt:lpstr>
      <vt:lpstr>Courier New</vt:lpstr>
      <vt:lpstr>Helvetica</vt:lpstr>
      <vt:lpstr>Karla</vt:lpstr>
      <vt:lpstr>Arial</vt:lpstr>
      <vt:lpstr>GEC_template</vt:lpstr>
      <vt:lpstr>Lecture #2a: Data Engineering</vt:lpstr>
      <vt:lpstr>Outline </vt:lpstr>
      <vt:lpstr>PowerPoint Presentation</vt:lpstr>
      <vt:lpstr>PowerPoint Presentation</vt:lpstr>
      <vt:lpstr>PowerPoint Presentation</vt:lpstr>
      <vt:lpstr>Data Engineering</vt:lpstr>
      <vt:lpstr>PowerPoint Presentation</vt:lpstr>
      <vt:lpstr>The basic EDA workflow1</vt:lpstr>
      <vt:lpstr>Relational Database</vt:lpstr>
      <vt:lpstr>Relational Database</vt:lpstr>
      <vt:lpstr>Relational Database</vt:lpstr>
      <vt:lpstr>Scales of Measurement1</vt:lpstr>
      <vt:lpstr>Grammar of Data</vt:lpstr>
      <vt:lpstr>Grammar of Data </vt:lpstr>
      <vt:lpstr>Grammar of Data </vt:lpstr>
      <vt:lpstr>Grammar of Data</vt:lpstr>
      <vt:lpstr>Grammar of Data</vt:lpstr>
      <vt:lpstr>Grammar of Data</vt:lpstr>
      <vt:lpstr>Grammar of Data</vt:lpstr>
      <vt:lpstr>Grammar of Data</vt:lpstr>
      <vt:lpstr>Grammar of Data</vt:lpstr>
      <vt:lpstr>Grammar of Data</vt:lpstr>
      <vt:lpstr>Web Servers</vt:lpstr>
      <vt:lpstr>Web Servers</vt:lpstr>
      <vt:lpstr>PowerPoint Presentation</vt:lpstr>
      <vt:lpstr>HTTP Status Codes1 </vt:lpstr>
      <vt:lpstr>Web Servers</vt:lpstr>
      <vt:lpstr>PowerPoint Presentation</vt:lpstr>
      <vt:lpstr>Python data scraping</vt:lpstr>
      <vt:lpstr>Python data scraping</vt:lpstr>
      <vt:lpstr>Python data scraping</vt:lpstr>
      <vt:lpstr>Python data scraping</vt:lpstr>
      <vt:lpstr>HTML</vt:lpstr>
      <vt:lpstr>Developer Tools</vt:lpstr>
      <vt:lpstr>Beautiful Soup</vt:lpstr>
      <vt:lpstr>HTML is a tree</vt:lpstr>
      <vt:lpstr>Demographics table we want</vt:lpstr>
      <vt:lpstr>Table with sole class wikitable</vt:lpstr>
      <vt:lpstr>Beautiful Soup Code</vt:lpstr>
    </vt:vector>
  </TitlesOfParts>
  <Company/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39</cp:revision>
  <dcterms:created xsi:type="dcterms:W3CDTF">2018-06-26T22:57:08Z</dcterms:created>
  <dcterms:modified xsi:type="dcterms:W3CDTF">2018-06-27T12:18:27Z</dcterms:modified>
</cp:coreProperties>
</file>